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comments/comment3.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4.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embedTrueTypeFonts="1">
  <p:sldMasterIdLst>
    <p:sldMasterId id="2147483648" r:id="rId1"/>
    <p:sldMasterId id="2147483655" r:id="rId2"/>
  </p:sldMasterIdLst>
  <p:notesMasterIdLst>
    <p:notesMasterId r:id="rId17"/>
  </p:notesMasterIdLst>
  <p:handoutMasterIdLst>
    <p:handoutMasterId r:id="rId18"/>
  </p:handoutMasterIdLst>
  <p:sldIdLst>
    <p:sldId id="257" r:id="rId3"/>
    <p:sldId id="258" r:id="rId4"/>
    <p:sldId id="281" r:id="rId5"/>
    <p:sldId id="287" r:id="rId6"/>
    <p:sldId id="288" r:id="rId7"/>
    <p:sldId id="289" r:id="rId8"/>
    <p:sldId id="290" r:id="rId9"/>
    <p:sldId id="291" r:id="rId10"/>
    <p:sldId id="292" r:id="rId11"/>
    <p:sldId id="293" r:id="rId12"/>
    <p:sldId id="295" r:id="rId13"/>
    <p:sldId id="294" r:id="rId14"/>
    <p:sldId id="296" r:id="rId15"/>
    <p:sldId id="286" r:id="rId16"/>
  </p:sldIdLst>
  <p:sldSz cx="9144000" cy="5143500" type="screen16x9"/>
  <p:notesSz cx="6858000" cy="9144000"/>
  <p:embeddedFontLst>
    <p:embeddedFont>
      <p:font typeface="Calibri" panose="020F0502020204030204" pitchFamily="34" charset="0"/>
      <p:regular r:id="rId19"/>
      <p:bold r:id="rId20"/>
      <p:italic r:id="rId21"/>
      <p:boldItalic r:id="rId22"/>
    </p:embeddedFont>
    <p:embeddedFont>
      <p:font typeface="Palatino Linotype" panose="02040502050505030304" pitchFamily="18" charset="0"/>
      <p:regular r:id="rId23"/>
      <p:bold r:id="rId24"/>
      <p:italic r:id="rId25"/>
      <p:boldItalic r:id="rId26"/>
    </p:embeddedFont>
    <p:embeddedFont>
      <p:font typeface="Roboto Condensed" panose="020F0502020204030204" pitchFamily="34" charset="0"/>
      <p:regular r:id="rId27"/>
      <p:bold r:id="rId28"/>
      <p:italic r:id="rId29"/>
      <p:boldItalic r:id="rId30"/>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sanne Bukatz" initials="SB" lastIdx="6" clrIdx="0">
    <p:extLst>
      <p:ext uri="{19B8F6BF-5375-455C-9EA6-DF929625EA0E}">
        <p15:presenceInfo xmlns:p15="http://schemas.microsoft.com/office/powerpoint/2012/main" userId="S-1-5-21-866499592-3592028529-3545064460-94181" providerId="AD"/>
      </p:ext>
    </p:extLst>
  </p:cmAuthor>
  <p:cmAuthor id="2" name="Susanne Bukatz" initials="SB [2]" lastIdx="15" clrIdx="1">
    <p:extLst>
      <p:ext uri="{19B8F6BF-5375-455C-9EA6-DF929625EA0E}">
        <p15:presenceInfo xmlns:p15="http://schemas.microsoft.com/office/powerpoint/2012/main" userId="Susanne Bukatz"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2F5D"/>
    <a:srgbClr val="BD9F21"/>
    <a:srgbClr val="FFC864"/>
    <a:srgbClr val="FFBE64"/>
    <a:srgbClr val="F0AA46"/>
    <a:srgbClr val="F0A050"/>
    <a:srgbClr val="FFB464"/>
    <a:srgbClr val="FABE5A"/>
    <a:srgbClr val="F0A0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32" autoAdjust="0"/>
    <p:restoredTop sz="91431" autoAdjust="0"/>
  </p:normalViewPr>
  <p:slideViewPr>
    <p:cSldViewPr snapToGrid="0" snapToObjects="1">
      <p:cViewPr varScale="1">
        <p:scale>
          <a:sx n="118" d="100"/>
          <a:sy n="118" d="100"/>
        </p:scale>
        <p:origin x="200" y="688"/>
      </p:cViewPr>
      <p:guideLst/>
    </p:cSldViewPr>
  </p:slideViewPr>
  <p:outlineViewPr>
    <p:cViewPr>
      <p:scale>
        <a:sx n="33" d="100"/>
        <a:sy n="33" d="100"/>
      </p:scale>
      <p:origin x="0" y="0"/>
    </p:cViewPr>
  </p:outlineViewPr>
  <p:notesTextViewPr>
    <p:cViewPr>
      <p:scale>
        <a:sx n="3" d="2"/>
        <a:sy n="3" d="2"/>
      </p:scale>
      <p:origin x="0" y="0"/>
    </p:cViewPr>
  </p:notesTextViewPr>
  <p:notesViewPr>
    <p:cSldViewPr snapToGrid="0" snapToObjects="1" showGuides="1">
      <p:cViewPr varScale="1">
        <p:scale>
          <a:sx n="93" d="100"/>
          <a:sy n="93" d="100"/>
        </p:scale>
        <p:origin x="2408" y="216"/>
      </p:cViewPr>
      <p:guideLst>
        <p:guide orient="horz" pos="2880"/>
        <p:guide pos="2160"/>
      </p:guideLst>
    </p:cSldViewPr>
  </p:notesViewPr>
  <p:gridSpacing cx="97200" cy="97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handoutMaster" Target="handoutMasters/handoutMaster1.xml"/><Relationship Id="rId26"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font" Target="fonts/font3.fntdata"/><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7.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8.xml"/><Relationship Id="rId19" Type="http://schemas.openxmlformats.org/officeDocument/2006/relationships/font" Target="fonts/font1.fntdata"/><Relationship Id="rId31"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ableStyles" Target="tableStyles.xml"/><Relationship Id="rId8" Type="http://schemas.openxmlformats.org/officeDocument/2006/relationships/slide" Target="slides/slide6.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1-24T09:27:47.426" idx="4">
    <p:pos x="3695" y="1373"/>
    <p:text>FOTOS
Die in der Präsentationsvorlage verwendeten Bilder dürfen Sie gern verwenden. Sie können sie aber natürlich auch durch eigene Bilder austauschen.
Bitte achten Sie aus Urheberrechtsgründen darauf, nur Bilder zu verwenden, für die Sie die Nutzungsrechte haben. Dazu gehören Bilder aus unserem Fotoarchiv »Cumulus«, Bilder von kostenlosen Bilddatenbanken wie Freepik, Unsplash oder Pexels und gemeinfreie Bilder (public domain), die man z. B. bei Wikipedia finden kann.
Für alle gilt: Geben Sie den Urheber (Fotograf) des Bildes auf oder an dem Bild an.</p:text>
    <p:extLst>
      <p:ext uri="{C676402C-5697-4E1C-873F-D02D1690AC5C}">
        <p15:threadingInfo xmlns:p15="http://schemas.microsoft.com/office/powerpoint/2012/main" timeZoneBias="-60"/>
      </p:ext>
    </p:extLst>
  </p:cm>
  <p:cm authorId="1" dt="2020-11-24T10:54:55.381" idx="5">
    <p:pos x="5477" y="2660"/>
    <p:text>ANGABE DES BILDURHEBERS
Verwenden Sie nur Bilder, für die sie auch den Urheber angeben können. Tragen Sie ihn klein am Foto wie folgt ein: 
Foto: Vorname Name 
oder
Foto: Freepik (bzw. Name der kostenlosen Bilddatenbank)/Name des Fotografen</p:text>
    <p:extLst>
      <p:ext uri="{C676402C-5697-4E1C-873F-D02D1690AC5C}">
        <p15:threadingInfo xmlns:p15="http://schemas.microsoft.com/office/powerpoint/2012/main" timeZoneBias="-60"/>
      </p:ext>
    </p:extLst>
  </p:cm>
  <p:cm authorId="2" dt="2021-01-12T11:04:18.677" idx="2">
    <p:pos x="331" y="1492"/>
    <p:text>TEXTBOXEN
Die Textboxen werden auf Titel und Kapitelübersichtsseiten verwendet. Der blaue Balken soll immer den gleichen Abstand zum Text und zu den Rändern der Textbox beibehalten. Passen Sie die Textbox an die Textmenge an und platzieren Sie alles mithilfe der Führungslinien.
Gehen Sie bitte wie folgt vor:
1. Titel markieren und durch eigenen Text ersetzen, gern auch zweizeilig. (Tipp: Halten Sie den Titel möglichst kurz und prägnant)
2. Ziehen Sie die untere und rechte Seite des Kastens soweit auf, dass an allen vier Seiten der gleiche Abstand entsteht. Tipp: Stellen Sie sich jeweils ein Quadrat in allen vier Ecken vom Rand bis zum Inhalt vor.
3. Markieren Sie bei gedrückter Umschalt-Taste die Textbox, den kleinen blauen Balken und das Textfeld. Schieben Sie alles mithilfe der Pfeiltasten nach oben, bis die linke untere Ecke der Textbox den jeweils gleichen Abstand zum linken Bildrand und zur Regenbogenleiste hat (also wieder das gedachte Quadrat).
So vermeiden Sie ein versehentliches Verschieben der Abstände zwischen blauem Balken und den anderen Elementen.</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1-01-12T11:01:13.601" idx="1">
    <p:pos x="2368" y="387"/>
    <p:text>HANFRIED-SIEGEL
Das Hanfried-Siegel kann gern als Kapitelbild verwendet oder aber auch entfernt werden – zum Beispiel, um es durch ein thematisch passendes Bild zu ersetzen.</p:text>
    <p:extLst>
      <p:ext uri="{C676402C-5697-4E1C-873F-D02D1690AC5C}">
        <p15:threadingInfo xmlns:p15="http://schemas.microsoft.com/office/powerpoint/2012/main" timeZoneBias="-60"/>
      </p:ext>
    </p:extLst>
  </p:cm>
  <p:cm authorId="2" dt="2021-06-03T11:19:22.506" idx="14">
    <p:pos x="5513" y="2960"/>
    <p:text>FUSSZEILEN (2 Optionen)
1. Individuell für jede Seite befüllbar, z. B. mit Kapitelüberschriften. Dazu einfach ins Fußzeilenfeld klicken und Text eingeben.
2. Feste Fußzeile für die gesamte Präsentation. Dazu sind zwei Schritte nötig:
a) Bei Ansicht -&gt; Folienmaster die Fußzeile befüllen und die Masteransicht schließen. 
b) Da das Mastertextfeld unter dem Fußzeilentextfeld versteckt liegt, muss dieses erst gelöscht werden (auf allen Seiten). Erst dann sieht man die auf der Mastervorlage eingefügte Fußzeile.</p:text>
    <p:extLst>
      <p:ext uri="{C676402C-5697-4E1C-873F-D02D1690AC5C}">
        <p15:threadingInfo xmlns:p15="http://schemas.microsoft.com/office/powerpoint/2012/main" timeZoneBias="-120"/>
      </p:ext>
    </p:extLst>
  </p:cm>
  <p:cm authorId="2" dt="2021-06-03T11:25:33.207" idx="15">
    <p:pos x="5517" y="3078"/>
    <p:text>SEITENZAHLEN
Die Seitenzahl wird automatisch hochgezählt. Leider bietet PowerPoint keine automatische Gesamtseitenzahl an. 
Diese kann man händisch eintragen, in dem man unter Ansicht -&gt; Folienmaster hinter die automatisierte Seitenzahl (&lt;Nr.&gt;) einen Schrägstrich und die Gesamtseitenzahl setzt ( z. B. /15). Ändert sich im Nachhinein die Folienanzahl, muss dies wieder von Hand angepasst werden.</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1-24T11:24:48.633" idx="6">
    <p:pos x="2285" y="538"/>
    <p:text>VERTIKALE FÜHRUNGSLINIEN
Die Führungslinien (unter Ansicht -&gt; Anzeigen: Führungslinien) helfen Ihnen, die Seiten zu strukturieren.
Sie werden bei der Präsentation nicht angezeigt.
Richten Sie Textfelder, Bilder und Grafiken immer an den Führungslinien aus und lassen Sie zwischen den Elementen eine Spalte Platz. So wirkt die Seite aufgeräumt und der Betrachter kann sich gut auf der Seite orientieren.
HORIZONTALE FÜHRUNGSLINIEN
Die horizontalen Führungslinien dienen zur Orientierung und erleichtern die Ausrichtung der Textfelder.</p:text>
    <p:extLst>
      <p:ext uri="{C676402C-5697-4E1C-873F-D02D1690AC5C}">
        <p15:threadingInfo xmlns:p15="http://schemas.microsoft.com/office/powerpoint/2012/main" timeZoneBias="-60"/>
      </p:ext>
    </p:extLst>
  </p:cm>
  <p:cm authorId="2" dt="2021-01-13T08:31:04.485" idx="3">
    <p:pos x="1865" y="536"/>
    <p:text>BILDER POSITIONIEREN
Fotos können beliebig groß links oder rechts auf der Folie eingesetzt werden (je nach Menge des verwendeten Texts). 
Die Bilder sollten immer bis zum Rand der Folie gehen und auf der anderen Seite mit einer der Führungslinien abschließen. 
Dadurch ergibt sich ein harmonisches Gesamtbild auf allen Folien.</p:text>
    <p:extLst>
      <p:ext uri="{C676402C-5697-4E1C-873F-D02D1690AC5C}">
        <p15:threadingInfo xmlns:p15="http://schemas.microsoft.com/office/powerpoint/2012/main" timeZoneBias="-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2" dt="2021-01-13T12:31:34.864" idx="13">
    <p:pos x="296" y="276"/>
    <p:text>IHRE PRÄSENTATION
Diese Vorlage soll Ihnen als  Inspiration und Hilfe für Ihre eigene PowerPoint-Präsentation dienen.
Mit einer gut strukturierten und reich bebilderten Präsentation hinterlassen Sie einen professionellen Eindruck bei Ihrem Publikum und stärken die positive Außenwahrnehmung der Universität Jena.
Gern können Sie uns Ihre Präsentation zur Durchsicht schicken und wir helfen Ihnen beim Feinschliff.
Bitte stellen sie ihre Anfrage
über unser Ticket-System:
www.uni-jena.de/grafik-ticket
Wir wünschen Ihnen viel Freude beim Erstellen und viel Erfolg bei Ihrem Vortrag.
--
Susanne Bukatz &amp; Liana Franke
Abteilung Hochschulkommunikation
Bereich Marketing und Veranstaltungen</p:text>
    <p:extLst>
      <p:ext uri="{C676402C-5697-4E1C-873F-D02D1690AC5C}">
        <p15:threadingInfo xmlns:p15="http://schemas.microsoft.com/office/powerpoint/2012/main" timeZoneBias="-6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52642F8-4030-468B-846F-DE3B6AB6CE0D}" type="datetimeFigureOut">
              <a:rPr lang="de-DE" smtClean="0"/>
              <a:t>28.01.22</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A6AA542-7317-4AC6-A4A4-9C0CA7435764}" type="slidenum">
              <a:rPr lang="de-DE" smtClean="0"/>
              <a:t>‹#›</a:t>
            </a:fld>
            <a:endParaRPr lang="de-DE"/>
          </a:p>
        </p:txBody>
      </p:sp>
    </p:spTree>
    <p:extLst>
      <p:ext uri="{BB962C8B-B14F-4D97-AF65-F5344CB8AC3E}">
        <p14:creationId xmlns:p14="http://schemas.microsoft.com/office/powerpoint/2010/main" val="2602496282"/>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2.png>
</file>

<file path=ppt/media/image3.png>
</file>

<file path=ppt/media/image4.jp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AB2040-EA4D-4002-BC41-13AC0377AF84}" type="datetimeFigureOut">
              <a:rPr lang="de-DE" smtClean="0"/>
              <a:t>28.01.22</a:t>
            </a:fld>
            <a:endParaRPr lang="de-DE"/>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BDADD7A-5464-40FD-B5CC-4CA36D7CC1F5}" type="slidenum">
              <a:rPr lang="de-DE" smtClean="0"/>
              <a:t>‹#›</a:t>
            </a:fld>
            <a:endParaRPr lang="de-DE"/>
          </a:p>
        </p:txBody>
      </p:sp>
    </p:spTree>
    <p:extLst>
      <p:ext uri="{BB962C8B-B14F-4D97-AF65-F5344CB8AC3E}">
        <p14:creationId xmlns:p14="http://schemas.microsoft.com/office/powerpoint/2010/main" val="1495305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0</a:t>
            </a:fld>
            <a:endParaRPr lang="de-DE"/>
          </a:p>
        </p:txBody>
      </p:sp>
    </p:spTree>
    <p:extLst>
      <p:ext uri="{BB962C8B-B14F-4D97-AF65-F5344CB8AC3E}">
        <p14:creationId xmlns:p14="http://schemas.microsoft.com/office/powerpoint/2010/main" val="11305171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9</a:t>
            </a:fld>
            <a:endParaRPr lang="de-DE"/>
          </a:p>
        </p:txBody>
      </p:sp>
    </p:spTree>
    <p:extLst>
      <p:ext uri="{BB962C8B-B14F-4D97-AF65-F5344CB8AC3E}">
        <p14:creationId xmlns:p14="http://schemas.microsoft.com/office/powerpoint/2010/main" val="2291704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10</a:t>
            </a:fld>
            <a:endParaRPr lang="de-DE"/>
          </a:p>
        </p:txBody>
      </p:sp>
    </p:spTree>
    <p:extLst>
      <p:ext uri="{BB962C8B-B14F-4D97-AF65-F5344CB8AC3E}">
        <p14:creationId xmlns:p14="http://schemas.microsoft.com/office/powerpoint/2010/main" val="1342323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11</a:t>
            </a:fld>
            <a:endParaRPr lang="de-DE"/>
          </a:p>
        </p:txBody>
      </p:sp>
    </p:spTree>
    <p:extLst>
      <p:ext uri="{BB962C8B-B14F-4D97-AF65-F5344CB8AC3E}">
        <p14:creationId xmlns:p14="http://schemas.microsoft.com/office/powerpoint/2010/main" val="25961953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12</a:t>
            </a:fld>
            <a:endParaRPr lang="de-DE"/>
          </a:p>
        </p:txBody>
      </p:sp>
    </p:spTree>
    <p:extLst>
      <p:ext uri="{BB962C8B-B14F-4D97-AF65-F5344CB8AC3E}">
        <p14:creationId xmlns:p14="http://schemas.microsoft.com/office/powerpoint/2010/main" val="31897497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1</a:t>
            </a:fld>
            <a:endParaRPr lang="de-DE"/>
          </a:p>
        </p:txBody>
      </p:sp>
    </p:spTree>
    <p:extLst>
      <p:ext uri="{BB962C8B-B14F-4D97-AF65-F5344CB8AC3E}">
        <p14:creationId xmlns:p14="http://schemas.microsoft.com/office/powerpoint/2010/main" val="38841421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2</a:t>
            </a:fld>
            <a:endParaRPr lang="de-DE"/>
          </a:p>
        </p:txBody>
      </p:sp>
    </p:spTree>
    <p:extLst>
      <p:ext uri="{BB962C8B-B14F-4D97-AF65-F5344CB8AC3E}">
        <p14:creationId xmlns:p14="http://schemas.microsoft.com/office/powerpoint/2010/main" val="24685219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3</a:t>
            </a:fld>
            <a:endParaRPr lang="de-DE"/>
          </a:p>
        </p:txBody>
      </p:sp>
    </p:spTree>
    <p:extLst>
      <p:ext uri="{BB962C8B-B14F-4D97-AF65-F5344CB8AC3E}">
        <p14:creationId xmlns:p14="http://schemas.microsoft.com/office/powerpoint/2010/main" val="22596626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4</a:t>
            </a:fld>
            <a:endParaRPr lang="de-DE"/>
          </a:p>
        </p:txBody>
      </p:sp>
    </p:spTree>
    <p:extLst>
      <p:ext uri="{BB962C8B-B14F-4D97-AF65-F5344CB8AC3E}">
        <p14:creationId xmlns:p14="http://schemas.microsoft.com/office/powerpoint/2010/main" val="340637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5</a:t>
            </a:fld>
            <a:endParaRPr lang="de-DE"/>
          </a:p>
        </p:txBody>
      </p:sp>
    </p:spTree>
    <p:extLst>
      <p:ext uri="{BB962C8B-B14F-4D97-AF65-F5344CB8AC3E}">
        <p14:creationId xmlns:p14="http://schemas.microsoft.com/office/powerpoint/2010/main" val="3519552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6</a:t>
            </a:fld>
            <a:endParaRPr lang="de-DE"/>
          </a:p>
        </p:txBody>
      </p:sp>
    </p:spTree>
    <p:extLst>
      <p:ext uri="{BB962C8B-B14F-4D97-AF65-F5344CB8AC3E}">
        <p14:creationId xmlns:p14="http://schemas.microsoft.com/office/powerpoint/2010/main" val="35641641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7</a:t>
            </a:fld>
            <a:endParaRPr lang="de-DE"/>
          </a:p>
        </p:txBody>
      </p:sp>
    </p:spTree>
    <p:extLst>
      <p:ext uri="{BB962C8B-B14F-4D97-AF65-F5344CB8AC3E}">
        <p14:creationId xmlns:p14="http://schemas.microsoft.com/office/powerpoint/2010/main" val="814257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5BDADD7A-5464-40FD-B5CC-4CA36D7CC1F5}" type="slidenum">
              <a:rPr lang="de-DE" smtClean="0"/>
              <a:t>8</a:t>
            </a:fld>
            <a:endParaRPr lang="de-DE"/>
          </a:p>
        </p:txBody>
      </p:sp>
    </p:spTree>
    <p:extLst>
      <p:ext uri="{BB962C8B-B14F-4D97-AF65-F5344CB8AC3E}">
        <p14:creationId xmlns:p14="http://schemas.microsoft.com/office/powerpoint/2010/main" val="30456463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seite">
    <p:spTree>
      <p:nvGrpSpPr>
        <p:cNvPr id="1" name=""/>
        <p:cNvGrpSpPr/>
        <p:nvPr/>
      </p:nvGrpSpPr>
      <p:grpSpPr>
        <a:xfrm>
          <a:off x="0" y="0"/>
          <a:ext cx="0" cy="0"/>
          <a:chOff x="0" y="0"/>
          <a:chExt cx="0" cy="0"/>
        </a:xfrm>
      </p:grpSpPr>
      <p:sp>
        <p:nvSpPr>
          <p:cNvPr id="8" name="Rechteck 7"/>
          <p:cNvSpPr/>
          <p:nvPr userDrawn="1"/>
        </p:nvSpPr>
        <p:spPr>
          <a:xfrm flipV="1">
            <a:off x="-1" y="4500000"/>
            <a:ext cx="4590000" cy="396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0" name="Grafik 9"/>
          <p:cNvPicPr preferRelativeResize="0">
            <a:picLocks/>
          </p:cNvPicPr>
          <p:nvPr userDrawn="1"/>
        </p:nvPicPr>
        <p:blipFill>
          <a:blip r:embed="rId2" cstate="print">
            <a:extLst>
              <a:ext uri="{28A0092B-C50C-407E-A947-70E740481C1C}">
                <a14:useLocalDpi xmlns:a14="http://schemas.microsoft.com/office/drawing/2010/main" val="0"/>
              </a:ext>
            </a:extLst>
          </a:blip>
          <a:stretch>
            <a:fillRect/>
          </a:stretch>
        </p:blipFill>
        <p:spPr>
          <a:xfrm>
            <a:off x="4574382" y="4500000"/>
            <a:ext cx="4572000" cy="39600"/>
          </a:xfrm>
          <a:prstGeom prst="rect">
            <a:avLst/>
          </a:prstGeom>
        </p:spPr>
      </p:pic>
    </p:spTree>
    <p:extLst>
      <p:ext uri="{BB962C8B-B14F-4D97-AF65-F5344CB8AC3E}">
        <p14:creationId xmlns:p14="http://schemas.microsoft.com/office/powerpoint/2010/main" val="2374028317"/>
      </p:ext>
    </p:extLst>
  </p:cSld>
  <p:clrMapOvr>
    <a:masterClrMapping/>
  </p:clrMapOvr>
  <p:extLst>
    <p:ext uri="{DCECCB84-F9BA-43D5-87BE-67443E8EF086}">
      <p15:sldGuideLst xmlns:p15="http://schemas.microsoft.com/office/powerpoint/2012/main">
        <p15:guide id="1" pos="2880">
          <p15:clr>
            <a:srgbClr val="FBAE40"/>
          </p15:clr>
        </p15:guide>
        <p15:guide id="2" pos="4604">
          <p15:clr>
            <a:srgbClr val="FBAE40"/>
          </p15:clr>
        </p15:guide>
        <p15:guide id="3" pos="4898">
          <p15:clr>
            <a:srgbClr val="FBAE40"/>
          </p15:clr>
        </p15:guide>
        <p15:guide id="4" pos="5193">
          <p15:clr>
            <a:srgbClr val="FBAE40"/>
          </p15:clr>
        </p15:guide>
        <p15:guide id="5" pos="4309">
          <p15:clr>
            <a:srgbClr val="FBAE40"/>
          </p15:clr>
        </p15:guide>
        <p15:guide id="6" pos="4037">
          <p15:clr>
            <a:srgbClr val="FBAE40"/>
          </p15:clr>
        </p15:guide>
        <p15:guide id="7" pos="3742">
          <p15:clr>
            <a:srgbClr val="FBAE40"/>
          </p15:clr>
        </p15:guide>
        <p15:guide id="8" pos="3447">
          <p15:clr>
            <a:srgbClr val="FBAE40"/>
          </p15:clr>
        </p15:guide>
        <p15:guide id="9" pos="3152">
          <p15:clr>
            <a:srgbClr val="FBAE40"/>
          </p15:clr>
        </p15:guide>
        <p15:guide id="10" pos="2608">
          <p15:clr>
            <a:srgbClr val="FBAE40"/>
          </p15:clr>
        </p15:guide>
        <p15:guide id="11" pos="2313">
          <p15:clr>
            <a:srgbClr val="FBAE40"/>
          </p15:clr>
        </p15:guide>
        <p15:guide id="12" pos="2018">
          <p15:clr>
            <a:srgbClr val="FBAE40"/>
          </p15:clr>
        </p15:guide>
        <p15:guide id="13" pos="295">
          <p15:clr>
            <a:srgbClr val="FBAE40"/>
          </p15:clr>
        </p15:guide>
        <p15:guide id="14" pos="567">
          <p15:clr>
            <a:srgbClr val="FBAE40"/>
          </p15:clr>
        </p15:guide>
        <p15:guide id="15" pos="862">
          <p15:clr>
            <a:srgbClr val="FBAE40"/>
          </p15:clr>
        </p15:guide>
        <p15:guide id="16" pos="1156">
          <p15:clr>
            <a:srgbClr val="FBAE40"/>
          </p15:clr>
        </p15:guide>
        <p15:guide id="17" pos="1451">
          <p15:clr>
            <a:srgbClr val="FBAE40"/>
          </p15:clr>
        </p15:guide>
        <p15:guide id="18" pos="1723">
          <p15:clr>
            <a:srgbClr val="FBAE40"/>
          </p15:clr>
        </p15:guide>
        <p15:guide id="19" pos="5465">
          <p15:clr>
            <a:srgbClr val="FBAE40"/>
          </p15:clr>
        </p15:guide>
        <p15:guide id="20" orient="horz" pos="282">
          <p15:clr>
            <a:srgbClr val="FBAE40"/>
          </p15:clr>
        </p15:guide>
        <p15:guide id="21" orient="horz" pos="2550">
          <p15:clr>
            <a:srgbClr val="FBAE40"/>
          </p15:clr>
        </p15:guide>
        <p15:guide id="22" orient="horz" pos="690">
          <p15:clr>
            <a:srgbClr val="FBAE40"/>
          </p15:clr>
        </p15:guide>
        <p15:guide id="23" orient="horz" pos="89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haltsseite">
    <p:spTree>
      <p:nvGrpSpPr>
        <p:cNvPr id="1" name=""/>
        <p:cNvGrpSpPr/>
        <p:nvPr/>
      </p:nvGrpSpPr>
      <p:grpSpPr>
        <a:xfrm>
          <a:off x="0" y="0"/>
          <a:ext cx="0" cy="0"/>
          <a:chOff x="0" y="0"/>
          <a:chExt cx="0" cy="0"/>
        </a:xfrm>
      </p:grpSpPr>
      <p:sp>
        <p:nvSpPr>
          <p:cNvPr id="9" name="Textplatzhalter 24"/>
          <p:cNvSpPr>
            <a:spLocks noGrp="1"/>
          </p:cNvSpPr>
          <p:nvPr>
            <p:ph type="body" sz="quarter" idx="11" hasCustomPrompt="1"/>
          </p:nvPr>
        </p:nvSpPr>
        <p:spPr>
          <a:xfrm>
            <a:off x="2999580" y="4719770"/>
            <a:ext cx="5688013" cy="144000"/>
          </a:xfrm>
        </p:spPr>
        <p:txBody>
          <a:bodyPr>
            <a:noAutofit/>
          </a:bodyPr>
          <a:lstStyle>
            <a:lvl1pPr marL="0" indent="0" algn="r">
              <a:buFontTx/>
              <a:buNone/>
              <a:defRPr lang="de-DE" sz="1000" dirty="0">
                <a:solidFill>
                  <a:schemeClr val="tx1"/>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r>
              <a:rPr lang="de-DE" dirty="0"/>
              <a:t>Felix Fleisch, Bruno Reinhold – AWP 3D Rechnersehen</a:t>
            </a:r>
          </a:p>
          <a:p>
            <a:endParaRPr lang="de-DE" dirty="0"/>
          </a:p>
        </p:txBody>
      </p:sp>
      <p:sp>
        <p:nvSpPr>
          <p:cNvPr id="6" name="Textplatzhalter 24"/>
          <p:cNvSpPr txBox="1">
            <a:spLocks/>
          </p:cNvSpPr>
          <p:nvPr userDrawn="1"/>
        </p:nvSpPr>
        <p:spPr>
          <a:xfrm>
            <a:off x="3521641" y="4884574"/>
            <a:ext cx="5165952" cy="154205"/>
          </a:xfrm>
          <a:prstGeom prst="rect">
            <a:avLst/>
          </a:prstGeom>
        </p:spPr>
        <p:txBody>
          <a:bodyPr lIns="0" tIns="0" rIns="0" bIns="0">
            <a:noAutofit/>
          </a:bodyPr>
          <a:lstStyle>
            <a:lvl1pPr marL="0" marR="0" indent="0" algn="r" defTabSz="914400" rtl="0" eaLnBrk="1" fontAlgn="auto" latinLnBrk="0" hangingPunct="1">
              <a:lnSpc>
                <a:spcPct val="100000"/>
              </a:lnSpc>
              <a:spcBef>
                <a:spcPct val="20000"/>
              </a:spcBef>
              <a:spcAft>
                <a:spcPts val="0"/>
              </a:spcAft>
              <a:buClrTx/>
              <a:buSzTx/>
              <a:buFontTx/>
              <a:buNone/>
              <a:tabLst/>
              <a:defRPr lang="de-DE" sz="1000" kern="1200" baseline="0" dirty="0">
                <a:solidFill>
                  <a:schemeClr val="tx2"/>
                </a:solidFill>
                <a:latin typeface="Roboto Condensed" panose="02000000000000000000" pitchFamily="2" charset="0"/>
                <a:ea typeface="Roboto Condensed" panose="02000000000000000000" pitchFamily="2" charset="0"/>
                <a:cs typeface="Roboto Condensed" panose="02000000000000000000" pitchFamily="2"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fld id="{822FCD78-D96D-4F80-9AD7-6954839C45E1}" type="slidenum">
              <a:rPr lang="de-DE" smtClean="0">
                <a:solidFill>
                  <a:srgbClr val="002F5D"/>
                </a:solidFill>
                <a:latin typeface="Roboto Condensed" pitchFamily="2" charset="0"/>
                <a:ea typeface="Roboto Condensed" pitchFamily="2" charset="0"/>
              </a:rPr>
              <a:pPr>
                <a:defRPr/>
              </a:pPr>
              <a:t>‹#›</a:t>
            </a:fld>
            <a:endParaRPr lang="de-DE" dirty="0">
              <a:solidFill>
                <a:srgbClr val="002F5D"/>
              </a:solidFill>
              <a:latin typeface="Roboto Condensed" pitchFamily="2" charset="0"/>
              <a:ea typeface="Roboto Condensed" pitchFamily="2" charset="0"/>
            </a:endParaRPr>
          </a:p>
        </p:txBody>
      </p:sp>
      <p:sp>
        <p:nvSpPr>
          <p:cNvPr id="8" name="Rechteck 7"/>
          <p:cNvSpPr/>
          <p:nvPr userDrawn="1"/>
        </p:nvSpPr>
        <p:spPr>
          <a:xfrm flipV="1">
            <a:off x="-1" y="4500000"/>
            <a:ext cx="4590000" cy="396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0" name="Grafik 9"/>
          <p:cNvPicPr preferRelativeResize="0">
            <a:picLocks/>
          </p:cNvPicPr>
          <p:nvPr userDrawn="1"/>
        </p:nvPicPr>
        <p:blipFill>
          <a:blip r:embed="rId2" cstate="print">
            <a:extLst>
              <a:ext uri="{28A0092B-C50C-407E-A947-70E740481C1C}">
                <a14:useLocalDpi xmlns:a14="http://schemas.microsoft.com/office/drawing/2010/main" val="0"/>
              </a:ext>
            </a:extLst>
          </a:blip>
          <a:stretch>
            <a:fillRect/>
          </a:stretch>
        </p:blipFill>
        <p:spPr>
          <a:xfrm>
            <a:off x="4574382" y="4500000"/>
            <a:ext cx="4572000" cy="39600"/>
          </a:xfrm>
          <a:prstGeom prst="rect">
            <a:avLst/>
          </a:prstGeom>
        </p:spPr>
      </p:pic>
    </p:spTree>
    <p:extLst>
      <p:ext uri="{BB962C8B-B14F-4D97-AF65-F5344CB8AC3E}">
        <p14:creationId xmlns:p14="http://schemas.microsoft.com/office/powerpoint/2010/main" val="3466441522"/>
      </p:ext>
    </p:extLst>
  </p:cSld>
  <p:clrMapOvr>
    <a:masterClrMapping/>
  </p:clrMapOvr>
  <p:extLst>
    <p:ext uri="{DCECCB84-F9BA-43D5-87BE-67443E8EF086}">
      <p15:sldGuideLst xmlns:p15="http://schemas.microsoft.com/office/powerpoint/2012/main">
        <p15:guide id="2" pos="2880" userDrawn="1">
          <p15:clr>
            <a:srgbClr val="FBAE40"/>
          </p15:clr>
        </p15:guide>
        <p15:guide id="3" pos="4604" userDrawn="1">
          <p15:clr>
            <a:srgbClr val="FBAE40"/>
          </p15:clr>
        </p15:guide>
        <p15:guide id="5" pos="4898" userDrawn="1">
          <p15:clr>
            <a:srgbClr val="FBAE40"/>
          </p15:clr>
        </p15:guide>
        <p15:guide id="6" pos="5193" userDrawn="1">
          <p15:clr>
            <a:srgbClr val="FBAE40"/>
          </p15:clr>
        </p15:guide>
        <p15:guide id="7" pos="4309" userDrawn="1">
          <p15:clr>
            <a:srgbClr val="FBAE40"/>
          </p15:clr>
        </p15:guide>
        <p15:guide id="8" pos="4037" userDrawn="1">
          <p15:clr>
            <a:srgbClr val="FBAE40"/>
          </p15:clr>
        </p15:guide>
        <p15:guide id="9" pos="3742" userDrawn="1">
          <p15:clr>
            <a:srgbClr val="FBAE40"/>
          </p15:clr>
        </p15:guide>
        <p15:guide id="10" pos="3447" userDrawn="1">
          <p15:clr>
            <a:srgbClr val="FBAE40"/>
          </p15:clr>
        </p15:guide>
        <p15:guide id="11" pos="3152" userDrawn="1">
          <p15:clr>
            <a:srgbClr val="FBAE40"/>
          </p15:clr>
        </p15:guide>
        <p15:guide id="12" pos="2608" userDrawn="1">
          <p15:clr>
            <a:srgbClr val="FBAE40"/>
          </p15:clr>
        </p15:guide>
        <p15:guide id="13" pos="2313" userDrawn="1">
          <p15:clr>
            <a:srgbClr val="FBAE40"/>
          </p15:clr>
        </p15:guide>
        <p15:guide id="14" pos="2018" userDrawn="1">
          <p15:clr>
            <a:srgbClr val="FBAE40"/>
          </p15:clr>
        </p15:guide>
        <p15:guide id="16" pos="295" userDrawn="1">
          <p15:clr>
            <a:srgbClr val="FBAE40"/>
          </p15:clr>
        </p15:guide>
        <p15:guide id="17" pos="567" userDrawn="1">
          <p15:clr>
            <a:srgbClr val="FBAE40"/>
          </p15:clr>
        </p15:guide>
        <p15:guide id="18" pos="862" userDrawn="1">
          <p15:clr>
            <a:srgbClr val="FBAE40"/>
          </p15:clr>
        </p15:guide>
        <p15:guide id="19" pos="1156" userDrawn="1">
          <p15:clr>
            <a:srgbClr val="FBAE40"/>
          </p15:clr>
        </p15:guide>
        <p15:guide id="20" pos="1451" userDrawn="1">
          <p15:clr>
            <a:srgbClr val="FBAE40"/>
          </p15:clr>
        </p15:guide>
        <p15:guide id="21" pos="1723" userDrawn="1">
          <p15:clr>
            <a:srgbClr val="FBAE40"/>
          </p15:clr>
        </p15:guide>
        <p15:guide id="22" pos="5465" userDrawn="1">
          <p15:clr>
            <a:srgbClr val="FBAE40"/>
          </p15:clr>
        </p15:guide>
        <p15:guide id="23" orient="horz" pos="282" userDrawn="1">
          <p15:clr>
            <a:srgbClr val="FBAE40"/>
          </p15:clr>
        </p15:guide>
        <p15:guide id="24" orient="horz" pos="2550" userDrawn="1">
          <p15:clr>
            <a:srgbClr val="FBAE40"/>
          </p15:clr>
        </p15:guide>
        <p15:guide id="25" orient="horz" pos="690" userDrawn="1">
          <p15:clr>
            <a:srgbClr val="FBAE40"/>
          </p15:clr>
        </p15:guide>
        <p15:guide id="26" orient="horz" pos="89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onderseite für große Grafiken">
    <p:spTree>
      <p:nvGrpSpPr>
        <p:cNvPr id="1" name=""/>
        <p:cNvGrpSpPr/>
        <p:nvPr/>
      </p:nvGrpSpPr>
      <p:grpSpPr>
        <a:xfrm>
          <a:off x="0" y="0"/>
          <a:ext cx="0" cy="0"/>
          <a:chOff x="0" y="0"/>
          <a:chExt cx="0" cy="0"/>
        </a:xfrm>
      </p:grpSpPr>
      <p:sp>
        <p:nvSpPr>
          <p:cNvPr id="2" name="Rechteck 1"/>
          <p:cNvSpPr/>
          <p:nvPr userDrawn="1"/>
        </p:nvSpPr>
        <p:spPr>
          <a:xfrm>
            <a:off x="0" y="4312920"/>
            <a:ext cx="9144000" cy="8915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403822" y="4644000"/>
            <a:ext cx="1045904" cy="36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2726287"/>
      </p:ext>
    </p:extLst>
  </p:cSld>
  <p:clrMapOvr>
    <a:masterClrMapping/>
  </p:clrMapOvr>
  <p:extLst>
    <p:ext uri="{DCECCB84-F9BA-43D5-87BE-67443E8EF086}">
      <p15:sldGuideLst xmlns:p15="http://schemas.microsoft.com/office/powerpoint/2012/main">
        <p15:guide id="1" orient="horz" pos="282" userDrawn="1">
          <p15:clr>
            <a:srgbClr val="FBAE40"/>
          </p15:clr>
        </p15:guide>
        <p15:guide id="2" pos="2880" userDrawn="1">
          <p15:clr>
            <a:srgbClr val="FBAE40"/>
          </p15:clr>
        </p15:guide>
        <p15:guide id="3" pos="5465" userDrawn="1">
          <p15:clr>
            <a:srgbClr val="FBAE40"/>
          </p15:clr>
        </p15:guide>
        <p15:guide id="4" pos="5193" userDrawn="1">
          <p15:clr>
            <a:srgbClr val="FBAE40"/>
          </p15:clr>
        </p15:guide>
        <p15:guide id="5" pos="4898" userDrawn="1">
          <p15:clr>
            <a:srgbClr val="FBAE40"/>
          </p15:clr>
        </p15:guide>
        <p15:guide id="6" pos="4604" userDrawn="1">
          <p15:clr>
            <a:srgbClr val="FBAE40"/>
          </p15:clr>
        </p15:guide>
        <p15:guide id="7" pos="4309" userDrawn="1">
          <p15:clr>
            <a:srgbClr val="FBAE40"/>
          </p15:clr>
        </p15:guide>
        <p15:guide id="8" pos="2608" userDrawn="1">
          <p15:clr>
            <a:srgbClr val="FBAE40"/>
          </p15:clr>
        </p15:guide>
        <p15:guide id="9" pos="3152" userDrawn="1">
          <p15:clr>
            <a:srgbClr val="FBAE40"/>
          </p15:clr>
        </p15:guide>
        <p15:guide id="10" pos="3447" userDrawn="1">
          <p15:clr>
            <a:srgbClr val="FBAE40"/>
          </p15:clr>
        </p15:guide>
        <p15:guide id="11" pos="3742" userDrawn="1">
          <p15:clr>
            <a:srgbClr val="FBAE40"/>
          </p15:clr>
        </p15:guide>
        <p15:guide id="12" pos="4037" userDrawn="1">
          <p15:clr>
            <a:srgbClr val="FBAE40"/>
          </p15:clr>
        </p15:guide>
        <p15:guide id="13" pos="2313" userDrawn="1">
          <p15:clr>
            <a:srgbClr val="FBAE40"/>
          </p15:clr>
        </p15:guide>
        <p15:guide id="14" pos="2018" userDrawn="1">
          <p15:clr>
            <a:srgbClr val="FBAE40"/>
          </p15:clr>
        </p15:guide>
        <p15:guide id="15" pos="1723" userDrawn="1">
          <p15:clr>
            <a:srgbClr val="FBAE40"/>
          </p15:clr>
        </p15:guide>
        <p15:guide id="16" pos="1451" userDrawn="1">
          <p15:clr>
            <a:srgbClr val="FBAE40"/>
          </p15:clr>
        </p15:guide>
        <p15:guide id="17" pos="1156" userDrawn="1">
          <p15:clr>
            <a:srgbClr val="FBAE40"/>
          </p15:clr>
        </p15:guide>
        <p15:guide id="18" pos="862" userDrawn="1">
          <p15:clr>
            <a:srgbClr val="FBAE40"/>
          </p15:clr>
        </p15:guide>
        <p15:guide id="19" pos="567" userDrawn="1">
          <p15:clr>
            <a:srgbClr val="FBAE40"/>
          </p15:clr>
        </p15:guide>
        <p15:guide id="20" pos="295" userDrawn="1">
          <p15:clr>
            <a:srgbClr val="FBAE40"/>
          </p15:clr>
        </p15:guide>
        <p15:guide id="21" orient="horz" pos="2641" userDrawn="1">
          <p15:clr>
            <a:srgbClr val="FBAE40"/>
          </p15:clr>
        </p15:guide>
        <p15:guide id="22" orient="horz" pos="690" userDrawn="1">
          <p15:clr>
            <a:srgbClr val="FBAE40"/>
          </p15:clr>
        </p15:guide>
        <p15:guide id="23" orient="horz" pos="89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haltsseite">
    <p:spTree>
      <p:nvGrpSpPr>
        <p:cNvPr id="1" name=""/>
        <p:cNvGrpSpPr/>
        <p:nvPr/>
      </p:nvGrpSpPr>
      <p:grpSpPr>
        <a:xfrm>
          <a:off x="0" y="0"/>
          <a:ext cx="0" cy="0"/>
          <a:chOff x="0" y="0"/>
          <a:chExt cx="0" cy="0"/>
        </a:xfrm>
      </p:grpSpPr>
      <p:sp>
        <p:nvSpPr>
          <p:cNvPr id="2" name="Rechteck 1"/>
          <p:cNvSpPr/>
          <p:nvPr userDrawn="1"/>
        </p:nvSpPr>
        <p:spPr>
          <a:xfrm flipV="1">
            <a:off x="-1" y="4500000"/>
            <a:ext cx="4590000" cy="396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7" name="Grafik 6"/>
          <p:cNvPicPr preferRelativeResize="0">
            <a:picLocks/>
          </p:cNvPicPr>
          <p:nvPr userDrawn="1"/>
        </p:nvPicPr>
        <p:blipFill>
          <a:blip r:embed="rId2" cstate="print">
            <a:extLst>
              <a:ext uri="{28A0092B-C50C-407E-A947-70E740481C1C}">
                <a14:useLocalDpi xmlns:a14="http://schemas.microsoft.com/office/drawing/2010/main" val="0"/>
              </a:ext>
            </a:extLst>
          </a:blip>
          <a:stretch>
            <a:fillRect/>
          </a:stretch>
        </p:blipFill>
        <p:spPr>
          <a:xfrm>
            <a:off x="4574382" y="4500000"/>
            <a:ext cx="4572000" cy="39600"/>
          </a:xfrm>
          <a:prstGeom prst="rect">
            <a:avLst/>
          </a:prstGeom>
        </p:spPr>
      </p:pic>
      <p:sp>
        <p:nvSpPr>
          <p:cNvPr id="9" name="Textplatzhalter 24"/>
          <p:cNvSpPr>
            <a:spLocks noGrp="1"/>
          </p:cNvSpPr>
          <p:nvPr>
            <p:ph type="body" sz="quarter" idx="11" hasCustomPrompt="1"/>
          </p:nvPr>
        </p:nvSpPr>
        <p:spPr>
          <a:xfrm>
            <a:off x="2999580" y="4719770"/>
            <a:ext cx="5688013" cy="144000"/>
          </a:xfrm>
        </p:spPr>
        <p:txBody>
          <a:bodyPr>
            <a:noAutofit/>
          </a:bodyPr>
          <a:lstStyle>
            <a:lvl1pPr marL="0" indent="0" algn="r">
              <a:buFontTx/>
              <a:buNone/>
              <a:defRPr lang="de-DE" sz="1000"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r>
              <a:rPr lang="de-DE" dirty="0"/>
              <a:t>Felix Fleisch, Bruno Reinhold – AWP 3D Rechnersehen</a:t>
            </a:r>
          </a:p>
          <a:p>
            <a:endParaRPr lang="de-DE" dirty="0"/>
          </a:p>
          <a:p>
            <a:endParaRPr lang="de-DE" dirty="0"/>
          </a:p>
          <a:p>
            <a:endParaRPr lang="de-DE" dirty="0"/>
          </a:p>
        </p:txBody>
      </p:sp>
      <p:sp>
        <p:nvSpPr>
          <p:cNvPr id="6" name="Textplatzhalter 24"/>
          <p:cNvSpPr txBox="1">
            <a:spLocks/>
          </p:cNvSpPr>
          <p:nvPr userDrawn="1"/>
        </p:nvSpPr>
        <p:spPr>
          <a:xfrm>
            <a:off x="3521641" y="4884574"/>
            <a:ext cx="5165952" cy="154205"/>
          </a:xfrm>
          <a:prstGeom prst="rect">
            <a:avLst/>
          </a:prstGeom>
        </p:spPr>
        <p:txBody>
          <a:bodyPr lIns="0" tIns="0" rIns="0" bIns="0">
            <a:noAutofit/>
          </a:bodyPr>
          <a:lstStyle>
            <a:lvl1pPr marL="0" marR="0" indent="0" algn="r" defTabSz="914400" rtl="0" eaLnBrk="1" fontAlgn="auto" latinLnBrk="0" hangingPunct="1">
              <a:lnSpc>
                <a:spcPct val="100000"/>
              </a:lnSpc>
              <a:spcBef>
                <a:spcPct val="20000"/>
              </a:spcBef>
              <a:spcAft>
                <a:spcPts val="0"/>
              </a:spcAft>
              <a:buClrTx/>
              <a:buSzTx/>
              <a:buFontTx/>
              <a:buNone/>
              <a:tabLst/>
              <a:defRPr lang="de-DE" sz="1000" kern="1200" baseline="0" dirty="0">
                <a:solidFill>
                  <a:schemeClr val="tx2"/>
                </a:solidFill>
                <a:latin typeface="Roboto Condensed" panose="02000000000000000000" pitchFamily="2" charset="0"/>
                <a:ea typeface="Roboto Condensed" panose="02000000000000000000" pitchFamily="2" charset="0"/>
                <a:cs typeface="Roboto Condensed" panose="02000000000000000000" pitchFamily="2"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defRPr/>
            </a:pPr>
            <a:fld id="{822FCD78-D96D-4F80-9AD7-6954839C45E1}" type="slidenum">
              <a:rPr lang="de-DE" smtClean="0">
                <a:solidFill>
                  <a:schemeClr val="bg1"/>
                </a:solidFill>
                <a:latin typeface="Roboto Condensed" pitchFamily="2" charset="0"/>
                <a:ea typeface="Roboto Condensed" pitchFamily="2" charset="0"/>
              </a:rPr>
              <a:pPr>
                <a:defRPr/>
              </a:pPr>
              <a:t>‹#›</a:t>
            </a:fld>
            <a:endParaRPr lang="de-DE" dirty="0">
              <a:solidFill>
                <a:schemeClr val="bg1"/>
              </a:solidFill>
              <a:latin typeface="Roboto Condensed" pitchFamily="2" charset="0"/>
              <a:ea typeface="Roboto Condensed" pitchFamily="2" charset="0"/>
            </a:endParaRPr>
          </a:p>
        </p:txBody>
      </p:sp>
    </p:spTree>
    <p:extLst>
      <p:ext uri="{BB962C8B-B14F-4D97-AF65-F5344CB8AC3E}">
        <p14:creationId xmlns:p14="http://schemas.microsoft.com/office/powerpoint/2010/main" val="631931982"/>
      </p:ext>
    </p:extLst>
  </p:cSld>
  <p:clrMapOvr>
    <a:masterClrMapping/>
  </p:clrMapOvr>
  <p:extLst>
    <p:ext uri="{DCECCB84-F9BA-43D5-87BE-67443E8EF086}">
      <p15:sldGuideLst xmlns:p15="http://schemas.microsoft.com/office/powerpoint/2012/main">
        <p15:guide id="1" orient="horz" pos="282" userDrawn="1">
          <p15:clr>
            <a:srgbClr val="FBAE40"/>
          </p15:clr>
        </p15:guide>
        <p15:guide id="2" pos="5465" userDrawn="1">
          <p15:clr>
            <a:srgbClr val="FBAE40"/>
          </p15:clr>
        </p15:guide>
        <p15:guide id="3" pos="5193" userDrawn="1">
          <p15:clr>
            <a:srgbClr val="FBAE40"/>
          </p15:clr>
        </p15:guide>
        <p15:guide id="4" pos="4898" userDrawn="1">
          <p15:clr>
            <a:srgbClr val="FBAE40"/>
          </p15:clr>
        </p15:guide>
        <p15:guide id="5" pos="4604" userDrawn="1">
          <p15:clr>
            <a:srgbClr val="FBAE40"/>
          </p15:clr>
        </p15:guide>
        <p15:guide id="6" pos="4309" userDrawn="1">
          <p15:clr>
            <a:srgbClr val="FBAE40"/>
          </p15:clr>
        </p15:guide>
        <p15:guide id="7" pos="4037" userDrawn="1">
          <p15:clr>
            <a:srgbClr val="FBAE40"/>
          </p15:clr>
        </p15:guide>
        <p15:guide id="8" pos="3742" userDrawn="1">
          <p15:clr>
            <a:srgbClr val="FBAE40"/>
          </p15:clr>
        </p15:guide>
        <p15:guide id="9" pos="3447" userDrawn="1">
          <p15:clr>
            <a:srgbClr val="FBAE40"/>
          </p15:clr>
        </p15:guide>
        <p15:guide id="10" pos="3152" userDrawn="1">
          <p15:clr>
            <a:srgbClr val="FBAE40"/>
          </p15:clr>
        </p15:guide>
        <p15:guide id="11" pos="2608" userDrawn="1">
          <p15:clr>
            <a:srgbClr val="FBAE40"/>
          </p15:clr>
        </p15:guide>
        <p15:guide id="12" pos="2313" userDrawn="1">
          <p15:clr>
            <a:srgbClr val="FBAE40"/>
          </p15:clr>
        </p15:guide>
        <p15:guide id="13" pos="2018" userDrawn="1">
          <p15:clr>
            <a:srgbClr val="FBAE40"/>
          </p15:clr>
        </p15:guide>
        <p15:guide id="14" pos="1723" userDrawn="1">
          <p15:clr>
            <a:srgbClr val="FBAE40"/>
          </p15:clr>
        </p15:guide>
        <p15:guide id="15" pos="1451" userDrawn="1">
          <p15:clr>
            <a:srgbClr val="FBAE40"/>
          </p15:clr>
        </p15:guide>
        <p15:guide id="16" pos="1156" userDrawn="1">
          <p15:clr>
            <a:srgbClr val="FBAE40"/>
          </p15:clr>
        </p15:guide>
        <p15:guide id="17" pos="862" userDrawn="1">
          <p15:clr>
            <a:srgbClr val="FBAE40"/>
          </p15:clr>
        </p15:guide>
        <p15:guide id="18" pos="567" userDrawn="1">
          <p15:clr>
            <a:srgbClr val="FBAE40"/>
          </p15:clr>
        </p15:guide>
        <p15:guide id="19" pos="295" userDrawn="1">
          <p15:clr>
            <a:srgbClr val="FBAE40"/>
          </p15:clr>
        </p15:guide>
        <p15:guide id="20" orient="horz" pos="2550" userDrawn="1">
          <p15:clr>
            <a:srgbClr val="FBAE40"/>
          </p15:clr>
        </p15:guide>
        <p15:guide id="21" orient="horz" pos="690" userDrawn="1">
          <p15:clr>
            <a:srgbClr val="FBAE40"/>
          </p15:clr>
        </p15:guide>
        <p15:guide id="22" pos="2880" userDrawn="1">
          <p15:clr>
            <a:srgbClr val="FBAE40"/>
          </p15:clr>
        </p15:guide>
        <p15:guide id="23" orient="horz" pos="894"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457200" y="205978"/>
            <a:ext cx="8229600" cy="857250"/>
          </a:xfrm>
          <a:prstGeom prst="rect">
            <a:avLst/>
          </a:prstGeom>
        </p:spPr>
        <p:txBody>
          <a:bodyPr vert="horz" lIns="0" tIns="0" rIns="0" bIns="0" rtlCol="0" anchor="ctr">
            <a:normAutofit/>
          </a:bodyPr>
          <a:lstStyle/>
          <a:p>
            <a:r>
              <a:rPr lang="de-DE" dirty="0"/>
              <a:t>Titelmasterformat durch Klicken bearbeiten</a:t>
            </a:r>
          </a:p>
        </p:txBody>
      </p:sp>
      <p:sp>
        <p:nvSpPr>
          <p:cNvPr id="3" name="Textplatzhalter 2"/>
          <p:cNvSpPr>
            <a:spLocks noGrp="1"/>
          </p:cNvSpPr>
          <p:nvPr>
            <p:ph type="body" idx="1"/>
          </p:nvPr>
        </p:nvSpPr>
        <p:spPr>
          <a:xfrm>
            <a:off x="457200" y="1200151"/>
            <a:ext cx="8229600" cy="1875655"/>
          </a:xfrm>
          <a:prstGeom prst="rect">
            <a:avLst/>
          </a:prstGeom>
        </p:spPr>
        <p:txBody>
          <a:bodyPr vert="horz" lIns="0" tIns="0" rIns="0" bIns="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 mit Anführungszeichen«</a:t>
            </a:r>
          </a:p>
        </p:txBody>
      </p:sp>
      <p:sp>
        <p:nvSpPr>
          <p:cNvPr id="11" name="Rechteck 10"/>
          <p:cNvSpPr/>
          <p:nvPr userDrawn="1"/>
        </p:nvSpPr>
        <p:spPr>
          <a:xfrm>
            <a:off x="-1" y="4500000"/>
            <a:ext cx="9144000" cy="64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tretch>
            <a:fillRect/>
          </a:stretch>
        </p:blipFill>
        <p:spPr bwMode="auto">
          <a:xfrm>
            <a:off x="403822" y="4644000"/>
            <a:ext cx="1045904" cy="36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4529709"/>
      </p:ext>
    </p:extLst>
  </p:cSld>
  <p:clrMap bg1="lt1" tx1="dk1" bg2="lt2" tx2="dk2" accent1="accent1" accent2="accent2" accent3="accent3" accent4="accent4" accent5="accent5" accent6="accent6" hlink="hlink" folHlink="folHlink"/>
  <p:sldLayoutIdLst>
    <p:sldLayoutId id="2147483657" r:id="rId1"/>
    <p:sldLayoutId id="2147483650" r:id="rId2"/>
    <p:sldLayoutId id="2147483654" r:id="rId3"/>
  </p:sldLayoutIdLst>
  <p:hf hdr="0"/>
  <p:txStyles>
    <p:titleStyle>
      <a:lvl1pPr algn="l" defTabSz="914400" rtl="0" eaLnBrk="1" latinLnBrk="0" hangingPunct="1">
        <a:spcBef>
          <a:spcPct val="0"/>
        </a:spcBef>
        <a:buNone/>
        <a:defRPr sz="2000" kern="1200" spc="20" baseline="0">
          <a:solidFill>
            <a:schemeClr val="tx1"/>
          </a:solidFill>
          <a:latin typeface="Palatino Linotype" panose="02040502050505030304" pitchFamily="18" charset="0"/>
          <a:ea typeface="+mj-ea"/>
          <a:cs typeface="+mj-cs"/>
        </a:defRPr>
      </a:lvl1pPr>
    </p:titleStyle>
    <p:bodyStyle>
      <a:lvl1pPr marL="0" indent="0" algn="l" defTabSz="914400" rtl="0" eaLnBrk="1" latinLnBrk="0" hangingPunct="1">
        <a:spcBef>
          <a:spcPct val="20000"/>
        </a:spcBef>
        <a:buFontTx/>
        <a:buNone/>
        <a:defRPr sz="2200" kern="1200">
          <a:solidFill>
            <a:schemeClr val="tx1"/>
          </a:solidFill>
          <a:latin typeface="Roboto Condensed" pitchFamily="2" charset="0"/>
          <a:ea typeface="Roboto Condensed" pitchFamily="2" charset="0"/>
          <a:cs typeface="+mn-cs"/>
        </a:defRPr>
      </a:lvl1pPr>
      <a:lvl2pPr marL="742950" indent="-285750" algn="l" defTabSz="914400" rtl="0" eaLnBrk="1" latinLnBrk="0" hangingPunct="1">
        <a:spcBef>
          <a:spcPct val="20000"/>
        </a:spcBef>
        <a:buClr>
          <a:schemeClr val="accent1"/>
        </a:buClr>
        <a:buFont typeface="Arial" panose="020B0604020202020204" pitchFamily="34" charset="0"/>
        <a:buChar char="•"/>
        <a:defRPr sz="1800" kern="1200">
          <a:solidFill>
            <a:schemeClr val="tx1"/>
          </a:solidFill>
          <a:latin typeface="Roboto Condensed" pitchFamily="2" charset="0"/>
          <a:ea typeface="Roboto Condensed" pitchFamily="2" charset="0"/>
          <a:cs typeface="+mn-cs"/>
        </a:defRPr>
      </a:lvl2pPr>
      <a:lvl3pPr marL="1143000" indent="-228600" algn="l" defTabSz="914400" rtl="0" eaLnBrk="1" latinLnBrk="0" hangingPunct="1">
        <a:spcBef>
          <a:spcPct val="20000"/>
        </a:spcBef>
        <a:buClr>
          <a:schemeClr val="accent3"/>
        </a:buClr>
        <a:buFont typeface="Arial" panose="020B0604020202020204" pitchFamily="34" charset="0"/>
        <a:buChar char="•"/>
        <a:defRPr sz="1400" kern="1200">
          <a:solidFill>
            <a:schemeClr val="tx1"/>
          </a:solidFill>
          <a:latin typeface="Roboto Condensed" pitchFamily="2" charset="0"/>
          <a:ea typeface="Roboto Condensed" pitchFamily="2" charset="0"/>
          <a:cs typeface="+mn-cs"/>
        </a:defRPr>
      </a:lvl3pPr>
      <a:lvl4pPr marL="1371600" indent="0" algn="l" defTabSz="914400" rtl="0" eaLnBrk="1" latinLnBrk="0" hangingPunct="1">
        <a:spcBef>
          <a:spcPct val="20000"/>
        </a:spcBef>
        <a:buFontTx/>
        <a:buNone/>
        <a:defRPr sz="1100" kern="1200">
          <a:solidFill>
            <a:schemeClr val="tx1"/>
          </a:solidFill>
          <a:latin typeface="Roboto Condensed" pitchFamily="2" charset="0"/>
          <a:ea typeface="Roboto Condensed" pitchFamily="2" charset="0"/>
          <a:cs typeface="+mn-cs"/>
        </a:defRPr>
      </a:lvl4pPr>
      <a:lvl5pPr marL="1828800" indent="0" algn="l" defTabSz="914400" rtl="0" eaLnBrk="1" latinLnBrk="0" hangingPunct="1">
        <a:spcBef>
          <a:spcPct val="20000"/>
        </a:spcBef>
        <a:buFont typeface="Arial" panose="020B0604020202020204" pitchFamily="34" charset="0"/>
        <a:buNone/>
        <a:defRPr sz="900" kern="1200">
          <a:solidFill>
            <a:schemeClr val="tx1"/>
          </a:solidFill>
          <a:latin typeface="Roboto Condensed" pitchFamily="2" charset="0"/>
          <a:ea typeface="Roboto Condensed" pitchFamily="2"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457200" y="205978"/>
            <a:ext cx="8229600" cy="857250"/>
          </a:xfrm>
          <a:prstGeom prst="rect">
            <a:avLst/>
          </a:prstGeom>
        </p:spPr>
        <p:txBody>
          <a:bodyPr vert="horz" lIns="0" tIns="0" rIns="0" bIns="0" rtlCol="0" anchor="ctr">
            <a:normAutofit/>
          </a:bodyPr>
          <a:lstStyle/>
          <a:p>
            <a:r>
              <a:rPr lang="de-DE" dirty="0"/>
              <a:t>Titelmasterformat durch Klicken bearbeiten</a:t>
            </a:r>
          </a:p>
        </p:txBody>
      </p:sp>
      <p:sp>
        <p:nvSpPr>
          <p:cNvPr id="3" name="Textplatzhalter 2"/>
          <p:cNvSpPr>
            <a:spLocks noGrp="1"/>
          </p:cNvSpPr>
          <p:nvPr>
            <p:ph type="body" idx="1"/>
          </p:nvPr>
        </p:nvSpPr>
        <p:spPr>
          <a:xfrm>
            <a:off x="457200" y="1200151"/>
            <a:ext cx="8229600" cy="1875655"/>
          </a:xfrm>
          <a:prstGeom prst="rect">
            <a:avLst/>
          </a:prstGeom>
        </p:spPr>
        <p:txBody>
          <a:bodyPr vert="horz" lIns="0" tIns="0" rIns="0" bIns="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 mit Anführungszeichen«</a:t>
            </a:r>
          </a:p>
        </p:txBody>
      </p:sp>
      <p:sp>
        <p:nvSpPr>
          <p:cNvPr id="11" name="Rechteck 10"/>
          <p:cNvSpPr/>
          <p:nvPr userDrawn="1"/>
        </p:nvSpPr>
        <p:spPr>
          <a:xfrm>
            <a:off x="-1" y="4500000"/>
            <a:ext cx="9144000" cy="64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de-DE" dirty="0"/>
          </a:p>
        </p:txBody>
      </p:sp>
      <p:pic>
        <p:nvPicPr>
          <p:cNvPr id="1026"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419492" y="4607704"/>
            <a:ext cx="1047600" cy="432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151117"/>
      </p:ext>
    </p:extLst>
  </p:cSld>
  <p:clrMap bg1="lt1" tx1="dk1" bg2="lt2" tx2="dk2" accent1="accent1" accent2="accent2" accent3="accent3" accent4="accent4" accent5="accent5" accent6="accent6" hlink="hlink" folHlink="folHlink"/>
  <p:sldLayoutIdLst>
    <p:sldLayoutId id="2147483656" r:id="rId1"/>
  </p:sldLayoutIdLst>
  <p:hf hdr="0"/>
  <p:txStyles>
    <p:titleStyle>
      <a:lvl1pPr algn="l" defTabSz="914400" rtl="0" eaLnBrk="1" latinLnBrk="0" hangingPunct="1">
        <a:spcBef>
          <a:spcPct val="0"/>
        </a:spcBef>
        <a:buNone/>
        <a:defRPr sz="2000" kern="1200" spc="20" baseline="0">
          <a:solidFill>
            <a:schemeClr val="tx1"/>
          </a:solidFill>
          <a:latin typeface="Palatino Linotype" panose="02040502050505030304" pitchFamily="18" charset="0"/>
          <a:ea typeface="+mj-ea"/>
          <a:cs typeface="+mj-cs"/>
        </a:defRPr>
      </a:lvl1pPr>
    </p:titleStyle>
    <p:bodyStyle>
      <a:lvl1pPr marL="0" indent="0" algn="l" defTabSz="914400" rtl="0" eaLnBrk="1" latinLnBrk="0" hangingPunct="1">
        <a:spcBef>
          <a:spcPct val="20000"/>
        </a:spcBef>
        <a:buFontTx/>
        <a:buNone/>
        <a:defRPr sz="2200" kern="1200">
          <a:solidFill>
            <a:schemeClr val="tx1"/>
          </a:solidFill>
          <a:latin typeface="Roboto Condensed" pitchFamily="2" charset="0"/>
          <a:ea typeface="Roboto Condensed" pitchFamily="2" charset="0"/>
          <a:cs typeface="+mn-cs"/>
        </a:defRPr>
      </a:lvl1pPr>
      <a:lvl2pPr marL="742950" indent="-285750" algn="l" defTabSz="914400" rtl="0" eaLnBrk="1" latinLnBrk="0" hangingPunct="1">
        <a:spcBef>
          <a:spcPct val="20000"/>
        </a:spcBef>
        <a:buClr>
          <a:schemeClr val="accent1"/>
        </a:buClr>
        <a:buFont typeface="Arial" panose="020B0604020202020204" pitchFamily="34" charset="0"/>
        <a:buChar char="•"/>
        <a:defRPr sz="1800" kern="1200">
          <a:solidFill>
            <a:schemeClr val="tx1"/>
          </a:solidFill>
          <a:latin typeface="Roboto Condensed" pitchFamily="2" charset="0"/>
          <a:ea typeface="Roboto Condensed" pitchFamily="2" charset="0"/>
          <a:cs typeface="+mn-cs"/>
        </a:defRPr>
      </a:lvl2pPr>
      <a:lvl3pPr marL="1143000" indent="-228600" algn="l" defTabSz="914400" rtl="0" eaLnBrk="1" latinLnBrk="0" hangingPunct="1">
        <a:spcBef>
          <a:spcPct val="20000"/>
        </a:spcBef>
        <a:buClr>
          <a:schemeClr val="accent3"/>
        </a:buClr>
        <a:buFont typeface="Arial" panose="020B0604020202020204" pitchFamily="34" charset="0"/>
        <a:buChar char="•"/>
        <a:defRPr sz="1400" kern="1200">
          <a:solidFill>
            <a:schemeClr val="tx1"/>
          </a:solidFill>
          <a:latin typeface="Roboto Condensed" pitchFamily="2" charset="0"/>
          <a:ea typeface="Roboto Condensed" pitchFamily="2" charset="0"/>
          <a:cs typeface="+mn-cs"/>
        </a:defRPr>
      </a:lvl3pPr>
      <a:lvl4pPr marL="1371600" indent="0" algn="l" defTabSz="914400" rtl="0" eaLnBrk="1" latinLnBrk="0" hangingPunct="1">
        <a:spcBef>
          <a:spcPct val="20000"/>
        </a:spcBef>
        <a:buFontTx/>
        <a:buNone/>
        <a:defRPr sz="1100" kern="1200">
          <a:solidFill>
            <a:schemeClr val="tx1"/>
          </a:solidFill>
          <a:latin typeface="Roboto Condensed" pitchFamily="2" charset="0"/>
          <a:ea typeface="Roboto Condensed" pitchFamily="2" charset="0"/>
          <a:cs typeface="+mn-cs"/>
        </a:defRPr>
      </a:lvl4pPr>
      <a:lvl5pPr marL="1828800" indent="0" algn="l" defTabSz="914400" rtl="0" eaLnBrk="1" latinLnBrk="0" hangingPunct="1">
        <a:spcBef>
          <a:spcPct val="20000"/>
        </a:spcBef>
        <a:buFont typeface="Arial" panose="020B0604020202020204" pitchFamily="34" charset="0"/>
        <a:buNone/>
        <a:defRPr sz="900" kern="1200">
          <a:solidFill>
            <a:schemeClr val="tx1"/>
          </a:solidFill>
          <a:latin typeface="Roboto Condensed" pitchFamily="2" charset="0"/>
          <a:ea typeface="Roboto Condensed" pitchFamily="2" charset="0"/>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comments" Target="../comments/comment3.xml"/><Relationship Id="rId5" Type="http://schemas.openxmlformats.org/officeDocument/2006/relationships/image" Target="../media/image8.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10.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fik 15"/>
          <p:cNvPicPr>
            <a:picLocks noChangeAspect="1"/>
          </p:cNvPicPr>
          <p:nvPr/>
        </p:nvPicPr>
        <p:blipFill rotWithShape="1">
          <a:blip r:embed="rId3">
            <a:extLst>
              <a:ext uri="{28A0092B-C50C-407E-A947-70E740481C1C}">
                <a14:useLocalDpi xmlns:a14="http://schemas.microsoft.com/office/drawing/2010/main" val="0"/>
              </a:ext>
            </a:extLst>
          </a:blip>
          <a:srcRect l="3209" t="14129" r="4777" b="17701"/>
          <a:stretch/>
        </p:blipFill>
        <p:spPr>
          <a:xfrm>
            <a:off x="-7750" y="-15903"/>
            <a:ext cx="9151749" cy="4519322"/>
          </a:xfrm>
          <a:prstGeom prst="rect">
            <a:avLst/>
          </a:prstGeom>
        </p:spPr>
      </p:pic>
      <p:sp>
        <p:nvSpPr>
          <p:cNvPr id="7" name="Rechteck 6"/>
          <p:cNvSpPr/>
          <p:nvPr/>
        </p:nvSpPr>
        <p:spPr>
          <a:xfrm>
            <a:off x="468313" y="2325091"/>
            <a:ext cx="3035724" cy="171862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feld 7"/>
          <p:cNvSpPr txBox="1"/>
          <p:nvPr/>
        </p:nvSpPr>
        <p:spPr>
          <a:xfrm>
            <a:off x="701401" y="2689260"/>
            <a:ext cx="3600400" cy="1218282"/>
          </a:xfrm>
          <a:prstGeom prst="rect">
            <a:avLst/>
          </a:prstGeom>
          <a:noFill/>
        </p:spPr>
        <p:txBody>
          <a:bodyPr wrap="square" lIns="0" tIns="0" rIns="0" bIns="0" rtlCol="0">
            <a:noAutofit/>
          </a:bodyPr>
          <a:lstStyle/>
          <a:p>
            <a:r>
              <a:rPr lang="de-DE" sz="2000" dirty="0">
                <a:solidFill>
                  <a:srgbClr val="002F5D"/>
                </a:solidFill>
                <a:latin typeface="Palatino Linotype" panose="02040502050505030304" pitchFamily="18" charset="0"/>
              </a:rPr>
              <a:t>Camara </a:t>
            </a:r>
            <a:r>
              <a:rPr lang="de-DE" sz="2000" dirty="0" err="1">
                <a:solidFill>
                  <a:srgbClr val="002F5D"/>
                </a:solidFill>
                <a:latin typeface="Palatino Linotype" panose="02040502050505030304" pitchFamily="18" charset="0"/>
              </a:rPr>
              <a:t>enabled</a:t>
            </a:r>
            <a:r>
              <a:rPr lang="de-DE" sz="2000" dirty="0">
                <a:solidFill>
                  <a:srgbClr val="002F5D"/>
                </a:solidFill>
                <a:latin typeface="Palatino Linotype" panose="02040502050505030304" pitchFamily="18" charset="0"/>
              </a:rPr>
              <a:t> </a:t>
            </a:r>
          </a:p>
          <a:p>
            <a:r>
              <a:rPr lang="de-DE" sz="2000" dirty="0">
                <a:solidFill>
                  <a:srgbClr val="002F5D"/>
                </a:solidFill>
                <a:latin typeface="Palatino Linotype" panose="02040502050505030304" pitchFamily="18" charset="0"/>
              </a:rPr>
              <a:t>Linear Encoder</a:t>
            </a:r>
          </a:p>
          <a:p>
            <a:endParaRPr lang="de-DE" sz="900" dirty="0">
              <a:solidFill>
                <a:srgbClr val="002F5D"/>
              </a:solidFill>
              <a:latin typeface="Roboto Condensed" panose="02000000000000000000" pitchFamily="2" charset="0"/>
              <a:ea typeface="Roboto Condensed" panose="02000000000000000000" pitchFamily="2" charset="0"/>
              <a:cs typeface="Roboto Condensed" panose="02000000000000000000" pitchFamily="2" charset="0"/>
            </a:endParaRPr>
          </a:p>
          <a:p>
            <a:r>
              <a:rPr lang="de-DE" sz="1400" dirty="0">
                <a:solidFill>
                  <a:srgbClr val="002F5D"/>
                </a:solidFill>
                <a:ea typeface="Roboto Condensed" panose="02000000000000000000" pitchFamily="2" charset="0"/>
                <a:cs typeface="Roboto Condensed" panose="02000000000000000000" pitchFamily="2" charset="0"/>
              </a:rPr>
              <a:t>Felix Fleisch, Bruno Reinhold</a:t>
            </a:r>
            <a:br>
              <a:rPr lang="de-DE" sz="1400" dirty="0">
                <a:solidFill>
                  <a:srgbClr val="002F5D"/>
                </a:solidFill>
                <a:ea typeface="Roboto Condensed" panose="02000000000000000000" pitchFamily="2" charset="0"/>
                <a:cs typeface="Roboto Condensed" panose="02000000000000000000" pitchFamily="2" charset="0"/>
              </a:rPr>
            </a:br>
            <a:r>
              <a:rPr lang="de-DE" sz="1400" dirty="0">
                <a:solidFill>
                  <a:srgbClr val="002F5D"/>
                </a:solidFill>
                <a:ea typeface="Roboto Condensed" panose="02000000000000000000" pitchFamily="2" charset="0"/>
                <a:cs typeface="Roboto Condensed" panose="02000000000000000000" pitchFamily="2" charset="0"/>
              </a:rPr>
              <a:t>AWP 3D Project</a:t>
            </a:r>
            <a:endParaRPr lang="de-DE" sz="2000" dirty="0">
              <a:solidFill>
                <a:srgbClr val="002F5D"/>
              </a:solidFill>
              <a:ea typeface="Roboto Condensed" panose="02000000000000000000" pitchFamily="2" charset="0"/>
              <a:cs typeface="Roboto Condensed" panose="02000000000000000000" pitchFamily="2" charset="0"/>
            </a:endParaRPr>
          </a:p>
        </p:txBody>
      </p:sp>
      <p:cxnSp>
        <p:nvCxnSpPr>
          <p:cNvPr id="9" name="Gerade Verbindung 8"/>
          <p:cNvCxnSpPr/>
          <p:nvPr/>
        </p:nvCxnSpPr>
        <p:spPr>
          <a:xfrm>
            <a:off x="701401" y="2571570"/>
            <a:ext cx="455612" cy="0"/>
          </a:xfrm>
          <a:prstGeom prst="line">
            <a:avLst/>
          </a:prstGeom>
          <a:ln w="44450">
            <a:solidFill>
              <a:srgbClr val="002F5D"/>
            </a:solidFill>
          </a:ln>
        </p:spPr>
        <p:style>
          <a:lnRef idx="1">
            <a:schemeClr val="accent1"/>
          </a:lnRef>
          <a:fillRef idx="0">
            <a:schemeClr val="accent1"/>
          </a:fillRef>
          <a:effectRef idx="0">
            <a:schemeClr val="accent1"/>
          </a:effectRef>
          <a:fontRef idx="minor">
            <a:schemeClr val="tx1"/>
          </a:fontRef>
        </p:style>
      </p:cxnSp>
      <p:sp>
        <p:nvSpPr>
          <p:cNvPr id="6" name="Textfeld 5">
            <a:extLst>
              <a:ext uri="{FF2B5EF4-FFF2-40B4-BE49-F238E27FC236}">
                <a16:creationId xmlns:a16="http://schemas.microsoft.com/office/drawing/2014/main" id="{77E5F980-DAB7-4331-93CB-758C0EC80EF4}"/>
              </a:ext>
            </a:extLst>
          </p:cNvPr>
          <p:cNvSpPr txBox="1"/>
          <p:nvPr/>
        </p:nvSpPr>
        <p:spPr>
          <a:xfrm rot="16200000">
            <a:off x="7615223" y="2999339"/>
            <a:ext cx="2857500" cy="184666"/>
          </a:xfrm>
          <a:prstGeom prst="rect">
            <a:avLst/>
          </a:prstGeom>
          <a:noFill/>
        </p:spPr>
        <p:txBody>
          <a:bodyPr wrap="square" rtlCol="0">
            <a:spAutoFit/>
          </a:bodyPr>
          <a:lstStyle/>
          <a:p>
            <a:r>
              <a:rPr lang="de-DE" sz="600" dirty="0">
                <a:solidFill>
                  <a:schemeClr val="bg1"/>
                </a:solidFill>
              </a:rPr>
              <a:t>Foto: Anne Günther</a:t>
            </a:r>
          </a:p>
        </p:txBody>
      </p:sp>
    </p:spTree>
    <p:extLst>
      <p:ext uri="{BB962C8B-B14F-4D97-AF65-F5344CB8AC3E}">
        <p14:creationId xmlns:p14="http://schemas.microsoft.com/office/powerpoint/2010/main" val="9815042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err="1">
                  <a:latin typeface="Palatino Linotype" panose="02040502050505030304" pitchFamily="18" charset="0"/>
                </a:rPr>
                <a:t>Theoretical</a:t>
              </a:r>
              <a:r>
                <a:rPr lang="de-DE" sz="2000" dirty="0">
                  <a:latin typeface="Palatino Linotype" panose="02040502050505030304" pitchFamily="18" charset="0"/>
                </a:rPr>
                <a:t> </a:t>
              </a:r>
              <a:r>
                <a:rPr lang="de-DE" sz="2000" dirty="0" err="1">
                  <a:latin typeface="Palatino Linotype" panose="02040502050505030304" pitchFamily="18" charset="0"/>
                </a:rPr>
                <a:t>Concepts</a:t>
              </a:r>
              <a:endParaRPr lang="de-DE" sz="2000" dirty="0">
                <a:latin typeface="Palatino Linotype" panose="02040502050505030304" pitchFamily="18" charset="0"/>
              </a:endParaRPr>
            </a:p>
          </p:txBody>
        </p:sp>
      </p:grpSp>
      <p:sp>
        <p:nvSpPr>
          <p:cNvPr id="16" name="Textfeld 15"/>
          <p:cNvSpPr txBox="1"/>
          <p:nvPr/>
        </p:nvSpPr>
        <p:spPr>
          <a:xfrm>
            <a:off x="489743" y="1065910"/>
            <a:ext cx="37254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Hough lines </a:t>
            </a:r>
          </a:p>
          <a:p>
            <a:pPr>
              <a:lnSpc>
                <a:spcPct val="150000"/>
              </a:lnSpc>
              <a:buClr>
                <a:schemeClr val="accent1"/>
              </a:buClr>
            </a:pPr>
            <a:r>
              <a:rPr lang="en-US" altLang="de-DE" sz="1400" dirty="0">
                <a:solidFill>
                  <a:srgbClr val="002350"/>
                </a:solidFill>
              </a:rPr>
              <a:t>-&gt; </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spTree>
    <p:extLst>
      <p:ext uri="{BB962C8B-B14F-4D97-AF65-F5344CB8AC3E}">
        <p14:creationId xmlns:p14="http://schemas.microsoft.com/office/powerpoint/2010/main" val="18119591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err="1">
                  <a:latin typeface="Palatino Linotype" panose="02040502050505030304" pitchFamily="18" charset="0"/>
                </a:rPr>
                <a:t>Theoretical</a:t>
              </a:r>
              <a:r>
                <a:rPr lang="de-DE" sz="2000" dirty="0">
                  <a:latin typeface="Palatino Linotype" panose="02040502050505030304" pitchFamily="18" charset="0"/>
                </a:rPr>
                <a:t> </a:t>
              </a:r>
              <a:r>
                <a:rPr lang="de-DE" sz="2000" dirty="0" err="1">
                  <a:latin typeface="Palatino Linotype" panose="02040502050505030304" pitchFamily="18" charset="0"/>
                </a:rPr>
                <a:t>Concepts</a:t>
              </a:r>
              <a:endParaRPr lang="de-DE" sz="2000" dirty="0">
                <a:latin typeface="Palatino Linotype" panose="02040502050505030304" pitchFamily="18" charset="0"/>
              </a:endParaRPr>
            </a:p>
          </p:txBody>
        </p:sp>
      </p:grpSp>
      <p:sp>
        <p:nvSpPr>
          <p:cNvPr id="16" name="Textfeld 15"/>
          <p:cNvSpPr txBox="1"/>
          <p:nvPr/>
        </p:nvSpPr>
        <p:spPr>
          <a:xfrm>
            <a:off x="489743" y="1065910"/>
            <a:ext cx="37254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Encoding the rope:</a:t>
            </a:r>
          </a:p>
          <a:p>
            <a:pPr>
              <a:lnSpc>
                <a:spcPct val="150000"/>
              </a:lnSpc>
              <a:buClr>
                <a:schemeClr val="accent1"/>
              </a:buClr>
            </a:pPr>
            <a:r>
              <a:rPr lang="en-US" altLang="de-DE" sz="1400" dirty="0">
                <a:solidFill>
                  <a:srgbClr val="002350"/>
                </a:solidFill>
              </a:rPr>
              <a:t>-&gt; determining the shift of the rope </a:t>
            </a:r>
          </a:p>
          <a:p>
            <a:pPr>
              <a:lnSpc>
                <a:spcPct val="150000"/>
              </a:lnSpc>
              <a:buClr>
                <a:schemeClr val="accent1"/>
              </a:buClr>
            </a:pPr>
            <a:r>
              <a:rPr lang="en-US" altLang="de-DE" sz="1400" dirty="0">
                <a:solidFill>
                  <a:srgbClr val="002350"/>
                </a:solidFill>
              </a:rPr>
              <a:t>-&gt; correlating the pattern of the rope with ground</a:t>
            </a:r>
          </a:p>
          <a:p>
            <a:pPr>
              <a:lnSpc>
                <a:spcPct val="150000"/>
              </a:lnSpc>
              <a:buClr>
                <a:schemeClr val="accent1"/>
              </a:buClr>
            </a:pPr>
            <a:r>
              <a:rPr lang="en-US" altLang="de-DE" sz="1400" dirty="0">
                <a:solidFill>
                  <a:srgbClr val="002350"/>
                </a:solidFill>
              </a:rPr>
              <a:t>    truth frame.</a:t>
            </a:r>
          </a:p>
          <a:p>
            <a:pPr>
              <a:lnSpc>
                <a:spcPct val="150000"/>
              </a:lnSpc>
              <a:buClr>
                <a:schemeClr val="accent1"/>
              </a:buClr>
            </a:pPr>
            <a:r>
              <a:rPr lang="en-US" altLang="de-DE" sz="1400" dirty="0">
                <a:solidFill>
                  <a:srgbClr val="002350"/>
                </a:solidFill>
              </a:rPr>
              <a:t>-&gt; </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spTree>
    <p:extLst>
      <p:ext uri="{BB962C8B-B14F-4D97-AF65-F5344CB8AC3E}">
        <p14:creationId xmlns:p14="http://schemas.microsoft.com/office/powerpoint/2010/main" val="3629935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Project Evaluation</a:t>
              </a:r>
            </a:p>
          </p:txBody>
        </p:sp>
      </p:grpSp>
      <p:sp>
        <p:nvSpPr>
          <p:cNvPr id="16" name="Textfeld 15"/>
          <p:cNvSpPr txBox="1"/>
          <p:nvPr/>
        </p:nvSpPr>
        <p:spPr>
          <a:xfrm>
            <a:off x="489744" y="1065910"/>
            <a:ext cx="3603286"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What works:</a:t>
            </a:r>
          </a:p>
          <a:p>
            <a:pPr>
              <a:lnSpc>
                <a:spcPct val="150000"/>
              </a:lnSpc>
              <a:buClr>
                <a:schemeClr val="accent1"/>
              </a:buClr>
            </a:pPr>
            <a:r>
              <a:rPr lang="en-US" altLang="de-DE" sz="1400" dirty="0">
                <a:solidFill>
                  <a:srgbClr val="002350"/>
                </a:solidFill>
              </a:rPr>
              <a:t>-&gt; linear encoder is able to encode ropes</a:t>
            </a:r>
          </a:p>
          <a:p>
            <a:pPr>
              <a:lnSpc>
                <a:spcPct val="150000"/>
              </a:lnSpc>
              <a:buClr>
                <a:schemeClr val="accent1"/>
              </a:buClr>
            </a:pPr>
            <a:r>
              <a:rPr lang="en-US" altLang="de-DE" sz="1400" dirty="0">
                <a:solidFill>
                  <a:srgbClr val="002350"/>
                </a:solidFill>
              </a:rPr>
              <a:t>-&gt; detecting slipping ropes</a:t>
            </a:r>
          </a:p>
          <a:p>
            <a:pPr>
              <a:lnSpc>
                <a:spcPct val="150000"/>
              </a:lnSpc>
              <a:buClr>
                <a:schemeClr val="accent1"/>
              </a:buClr>
            </a:pPr>
            <a:r>
              <a:rPr lang="en-US" altLang="de-DE" sz="1400" dirty="0">
                <a:solidFill>
                  <a:srgbClr val="002350"/>
                </a:solidFill>
              </a:rPr>
              <a:t>-&gt; footage can have minor distractions</a:t>
            </a:r>
          </a:p>
          <a:p>
            <a:pPr>
              <a:lnSpc>
                <a:spcPct val="150000"/>
              </a:lnSpc>
              <a:buClr>
                <a:schemeClr val="accent1"/>
              </a:buClr>
            </a:pPr>
            <a:r>
              <a:rPr lang="en-US" altLang="de-DE" sz="1400" dirty="0">
                <a:solidFill>
                  <a:srgbClr val="002350"/>
                </a:solidFill>
              </a:rPr>
              <a:t>-&gt; steady camera position required </a:t>
            </a:r>
          </a:p>
          <a:p>
            <a:pPr>
              <a:lnSpc>
                <a:spcPct val="150000"/>
              </a:lnSpc>
              <a:buClr>
                <a:schemeClr val="accent1"/>
              </a:buClr>
            </a:pPr>
            <a:r>
              <a:rPr lang="en-US" altLang="de-DE" sz="1400" dirty="0">
                <a:solidFill>
                  <a:srgbClr val="002350"/>
                </a:solidFill>
              </a:rPr>
              <a:t>-&gt; good lighting conditions without changes</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spTree>
    <p:extLst>
      <p:ext uri="{BB962C8B-B14F-4D97-AF65-F5344CB8AC3E}">
        <p14:creationId xmlns:p14="http://schemas.microsoft.com/office/powerpoint/2010/main" val="2743982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Project Evaluation</a:t>
              </a:r>
            </a:p>
          </p:txBody>
        </p:sp>
      </p:grpSp>
      <p:sp>
        <p:nvSpPr>
          <p:cNvPr id="16" name="Textfeld 15"/>
          <p:cNvSpPr txBox="1"/>
          <p:nvPr/>
        </p:nvSpPr>
        <p:spPr>
          <a:xfrm>
            <a:off x="489744" y="1065910"/>
            <a:ext cx="3603286"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Future work: </a:t>
            </a:r>
          </a:p>
          <a:p>
            <a:pPr>
              <a:lnSpc>
                <a:spcPct val="150000"/>
              </a:lnSpc>
              <a:buClr>
                <a:schemeClr val="accent1"/>
              </a:buClr>
            </a:pPr>
            <a:r>
              <a:rPr lang="en-US" altLang="de-DE" sz="1400" dirty="0">
                <a:solidFill>
                  <a:srgbClr val="002350"/>
                </a:solidFill>
              </a:rPr>
              <a:t>-&gt; resistance against axial rotating ropes</a:t>
            </a:r>
          </a:p>
          <a:p>
            <a:pPr>
              <a:lnSpc>
                <a:spcPct val="150000"/>
              </a:lnSpc>
              <a:buClr>
                <a:schemeClr val="accent1"/>
              </a:buClr>
            </a:pPr>
            <a:r>
              <a:rPr lang="en-US" altLang="de-DE" sz="1400" dirty="0">
                <a:solidFill>
                  <a:srgbClr val="002350"/>
                </a:solidFill>
              </a:rPr>
              <a:t>-&gt; </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dirty="0"/>
          </a:p>
        </p:txBody>
      </p:sp>
    </p:spTree>
    <p:extLst>
      <p:ext uri="{BB962C8B-B14F-4D97-AF65-F5344CB8AC3E}">
        <p14:creationId xmlns:p14="http://schemas.microsoft.com/office/powerpoint/2010/main" val="637396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platzhalter 11"/>
          <p:cNvSpPr>
            <a:spLocks noGrp="1"/>
          </p:cNvSpPr>
          <p:nvPr>
            <p:ph type="body" sz="quarter" idx="11"/>
          </p:nvPr>
        </p:nvSpPr>
        <p:spPr/>
        <p:txBody>
          <a:bodyPr/>
          <a:lstStyle/>
          <a:p>
            <a:r>
              <a:rPr lang="de-DE" dirty="0"/>
              <a:t>Name des Referenten, Funktion</a:t>
            </a:r>
          </a:p>
          <a:p>
            <a:endParaRPr lang="de-DE" dirty="0"/>
          </a:p>
        </p:txBody>
      </p:sp>
      <p:sp>
        <p:nvSpPr>
          <p:cNvPr id="3" name="Rechteck 2"/>
          <p:cNvSpPr/>
          <p:nvPr/>
        </p:nvSpPr>
        <p:spPr>
          <a:xfrm>
            <a:off x="0" y="-2"/>
            <a:ext cx="9161937" cy="4500000"/>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 name="Picture 3" descr="T:\mav\Corporate Design\Originaldaten\CD_FSU\PowerPoint\PPP_Präsident\bilder\uni_siegel_blau.png"/>
          <p:cNvPicPr>
            <a:picLocks noChangeAspect="1" noChangeArrowheads="1"/>
          </p:cNvPicPr>
          <p:nvPr/>
        </p:nvPicPr>
        <p:blipFill rotWithShape="1">
          <a:blip r:embed="rId2">
            <a:extLst>
              <a:ext uri="{28A0092B-C50C-407E-A947-70E740481C1C}">
                <a14:useLocalDpi xmlns:a14="http://schemas.microsoft.com/office/drawing/2010/main" val="0"/>
              </a:ext>
            </a:extLst>
          </a:blip>
          <a:srcRect l="-5663" t="10878" r="22089" b="26902"/>
          <a:stretch/>
        </p:blipFill>
        <p:spPr bwMode="auto">
          <a:xfrm>
            <a:off x="3111768" y="0"/>
            <a:ext cx="6044400" cy="4500000"/>
          </a:xfrm>
          <a:prstGeom prst="rect">
            <a:avLst/>
          </a:prstGeom>
          <a:noFill/>
          <a:extLst>
            <a:ext uri="{909E8E84-426E-40DD-AFC4-6F175D3DCCD1}">
              <a14:hiddenFill xmlns:a14="http://schemas.microsoft.com/office/drawing/2010/main">
                <a:solidFill>
                  <a:srgbClr val="FFFFFF"/>
                </a:solidFill>
              </a14:hiddenFill>
            </a:ext>
          </a:extLst>
        </p:spPr>
      </p:pic>
      <p:sp>
        <p:nvSpPr>
          <p:cNvPr id="5" name="Rechteck 4"/>
          <p:cNvSpPr/>
          <p:nvPr/>
        </p:nvSpPr>
        <p:spPr>
          <a:xfrm>
            <a:off x="473853" y="2933369"/>
            <a:ext cx="3350723" cy="1114756"/>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6" name="Gerade Verbindung 15"/>
          <p:cNvCxnSpPr/>
          <p:nvPr/>
        </p:nvCxnSpPr>
        <p:spPr>
          <a:xfrm>
            <a:off x="689814" y="3176628"/>
            <a:ext cx="36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feld 6"/>
          <p:cNvSpPr txBox="1"/>
          <p:nvPr/>
        </p:nvSpPr>
        <p:spPr>
          <a:xfrm>
            <a:off x="689814" y="3261029"/>
            <a:ext cx="3015493" cy="707886"/>
          </a:xfrm>
          <a:prstGeom prst="rect">
            <a:avLst/>
          </a:prstGeom>
          <a:noFill/>
        </p:spPr>
        <p:txBody>
          <a:bodyPr wrap="square" lIns="0" tIns="0" rIns="0" bIns="0" rtlCol="0">
            <a:noAutofit/>
          </a:bodyPr>
          <a:lstStyle/>
          <a:p>
            <a:r>
              <a:rPr lang="de-DE" sz="2000" dirty="0">
                <a:latin typeface="Palatino Linotype" panose="02040502050505030304" pitchFamily="18" charset="0"/>
              </a:rPr>
              <a:t>Demo </a:t>
            </a:r>
          </a:p>
        </p:txBody>
      </p:sp>
    </p:spTree>
    <p:extLst>
      <p:ext uri="{BB962C8B-B14F-4D97-AF65-F5344CB8AC3E}">
        <p14:creationId xmlns:p14="http://schemas.microsoft.com/office/powerpoint/2010/main" val="560463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0" y="0"/>
            <a:ext cx="9161937" cy="4510088"/>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027" name="Picture 3" descr="T:\mav\Corporate Design\Originaldaten\CD_FSU\PowerPoint\PPP_Präsident\bilder\uni_siegel_blau.png"/>
          <p:cNvPicPr>
            <a:picLocks noChangeAspect="1" noChangeArrowheads="1"/>
          </p:cNvPicPr>
          <p:nvPr/>
        </p:nvPicPr>
        <p:blipFill rotWithShape="1">
          <a:blip r:embed="rId3">
            <a:extLst>
              <a:ext uri="{28A0092B-C50C-407E-A947-70E740481C1C}">
                <a14:useLocalDpi xmlns:a14="http://schemas.microsoft.com/office/drawing/2010/main" val="0"/>
              </a:ext>
            </a:extLst>
          </a:blip>
          <a:srcRect l="-5663" t="10877" r="22009" b="26763"/>
          <a:stretch/>
        </p:blipFill>
        <p:spPr bwMode="auto">
          <a:xfrm>
            <a:off x="3111769" y="0"/>
            <a:ext cx="6050170" cy="4510088"/>
          </a:xfrm>
          <a:prstGeom prst="rect">
            <a:avLst/>
          </a:prstGeom>
          <a:noFill/>
          <a:extLst>
            <a:ext uri="{909E8E84-426E-40DD-AFC4-6F175D3DCCD1}">
              <a14:hiddenFill xmlns:a14="http://schemas.microsoft.com/office/drawing/2010/main">
                <a:solidFill>
                  <a:srgbClr val="FFFFFF"/>
                </a:solidFill>
              </a14:hiddenFill>
            </a:ext>
          </a:extLst>
        </p:spPr>
      </p:pic>
      <p:sp>
        <p:nvSpPr>
          <p:cNvPr id="11" name="Rechteck 10"/>
          <p:cNvSpPr/>
          <p:nvPr/>
        </p:nvSpPr>
        <p:spPr>
          <a:xfrm>
            <a:off x="474163" y="473321"/>
            <a:ext cx="2826598" cy="354111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cxnSp>
        <p:nvCxnSpPr>
          <p:cNvPr id="12" name="Gerade Verbindung 11"/>
          <p:cNvCxnSpPr>
            <a:cxnSpLocks/>
          </p:cNvCxnSpPr>
          <p:nvPr/>
        </p:nvCxnSpPr>
        <p:spPr>
          <a:xfrm>
            <a:off x="624468" y="709913"/>
            <a:ext cx="54980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624468" y="1465530"/>
            <a:ext cx="2598234" cy="2214372"/>
          </a:xfrm>
          <a:prstGeom prst="rect">
            <a:avLst/>
          </a:prstGeom>
          <a:noFill/>
        </p:spPr>
        <p:txBody>
          <a:bodyPr wrap="square" lIns="0" tIns="0" rIns="0" bIns="0" rtlCol="0">
            <a:noAutofit/>
          </a:bodyPr>
          <a:lstStyle/>
          <a:p>
            <a:pPr>
              <a:lnSpc>
                <a:spcPct val="150000"/>
              </a:lnSpc>
            </a:pPr>
            <a:r>
              <a:rPr lang="de-DE" sz="1600" dirty="0"/>
              <a:t>Motivation</a:t>
            </a:r>
          </a:p>
          <a:p>
            <a:pPr>
              <a:lnSpc>
                <a:spcPct val="150000"/>
              </a:lnSpc>
            </a:pPr>
            <a:r>
              <a:rPr lang="de-DE" sz="1600" dirty="0"/>
              <a:t>Project </a:t>
            </a:r>
            <a:r>
              <a:rPr lang="de-DE" sz="1600" dirty="0" err="1"/>
              <a:t>Overview</a:t>
            </a:r>
            <a:endParaRPr lang="de-DE" sz="1600" dirty="0"/>
          </a:p>
          <a:p>
            <a:pPr>
              <a:lnSpc>
                <a:spcPct val="150000"/>
              </a:lnSpc>
            </a:pPr>
            <a:r>
              <a:rPr lang="de-DE" sz="1600" dirty="0" err="1"/>
              <a:t>Theoretical</a:t>
            </a:r>
            <a:r>
              <a:rPr lang="de-DE" sz="1600" dirty="0"/>
              <a:t> </a:t>
            </a:r>
            <a:r>
              <a:rPr lang="de-DE" sz="1600" dirty="0" err="1"/>
              <a:t>Concepts</a:t>
            </a:r>
            <a:endParaRPr lang="de-DE" sz="1600" dirty="0"/>
          </a:p>
          <a:p>
            <a:pPr>
              <a:lnSpc>
                <a:spcPct val="150000"/>
              </a:lnSpc>
            </a:pPr>
            <a:r>
              <a:rPr lang="de-DE" sz="1600" dirty="0"/>
              <a:t>Project Evaluation</a:t>
            </a:r>
          </a:p>
          <a:p>
            <a:pPr>
              <a:lnSpc>
                <a:spcPct val="150000"/>
              </a:lnSpc>
            </a:pPr>
            <a:r>
              <a:rPr lang="de-DE" sz="1600" dirty="0"/>
              <a:t>Project Demonstration </a:t>
            </a:r>
          </a:p>
          <a:p>
            <a:pPr>
              <a:lnSpc>
                <a:spcPct val="150000"/>
              </a:lnSpc>
            </a:pPr>
            <a:endParaRPr lang="de-DE" sz="1600" dirty="0"/>
          </a:p>
        </p:txBody>
      </p:sp>
      <p:sp>
        <p:nvSpPr>
          <p:cNvPr id="3" name="Text Placeholder 2">
            <a:extLst>
              <a:ext uri="{FF2B5EF4-FFF2-40B4-BE49-F238E27FC236}">
                <a16:creationId xmlns:a16="http://schemas.microsoft.com/office/drawing/2014/main" id="{E217EDDC-D1B5-7240-9CED-9A8BDC65350F}"/>
              </a:ext>
            </a:extLst>
          </p:cNvPr>
          <p:cNvSpPr>
            <a:spLocks noGrp="1"/>
          </p:cNvSpPr>
          <p:nvPr>
            <p:ph type="body" sz="quarter" idx="11"/>
          </p:nvPr>
        </p:nvSpPr>
        <p:spPr/>
        <p:txBody>
          <a:bodyPr/>
          <a:lstStyle/>
          <a:p>
            <a:endParaRPr lang="en-DE"/>
          </a:p>
        </p:txBody>
      </p:sp>
      <p:sp>
        <p:nvSpPr>
          <p:cNvPr id="14" name="Textfeld 12">
            <a:extLst>
              <a:ext uri="{FF2B5EF4-FFF2-40B4-BE49-F238E27FC236}">
                <a16:creationId xmlns:a16="http://schemas.microsoft.com/office/drawing/2014/main" id="{04449EA5-54EB-3E4C-993A-F99887881B2B}"/>
              </a:ext>
            </a:extLst>
          </p:cNvPr>
          <p:cNvSpPr txBox="1"/>
          <p:nvPr/>
        </p:nvSpPr>
        <p:spPr>
          <a:xfrm>
            <a:off x="624468" y="875818"/>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Agenda</a:t>
            </a:r>
          </a:p>
        </p:txBody>
      </p:sp>
    </p:spTree>
    <p:extLst>
      <p:ext uri="{BB962C8B-B14F-4D97-AF65-F5344CB8AC3E}">
        <p14:creationId xmlns:p14="http://schemas.microsoft.com/office/powerpoint/2010/main" val="1079395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Motivation</a:t>
              </a:r>
            </a:p>
          </p:txBody>
        </p:sp>
      </p:grpSp>
      <p:sp>
        <p:nvSpPr>
          <p:cNvPr id="16" name="Textfeld 15"/>
          <p:cNvSpPr txBox="1"/>
          <p:nvPr/>
        </p:nvSpPr>
        <p:spPr>
          <a:xfrm>
            <a:off x="489742" y="1065910"/>
            <a:ext cx="5019675" cy="2857500"/>
          </a:xfrm>
          <a:prstGeom prst="rect">
            <a:avLst/>
          </a:prstGeom>
          <a:noFill/>
        </p:spPr>
        <p:txBody>
          <a:bodyPr wrap="square" lIns="0" tIns="0" rIns="0" bIns="0" numCol="1" spcCol="144000" rtlCol="0">
            <a:noAutofit/>
          </a:bodyPr>
          <a:lstStyle/>
          <a:p>
            <a:pPr>
              <a:buClr>
                <a:schemeClr val="accent1"/>
              </a:buClr>
            </a:pPr>
            <a:r>
              <a:rPr lang="en-US" altLang="de-DE" sz="1400" b="1" dirty="0">
                <a:solidFill>
                  <a:srgbClr val="002350"/>
                </a:solidFill>
              </a:rPr>
              <a:t>idea:</a:t>
            </a:r>
          </a:p>
          <a:p>
            <a:pPr>
              <a:buClr>
                <a:schemeClr val="accent1"/>
              </a:buClr>
            </a:pPr>
            <a:r>
              <a:rPr lang="en-US" altLang="de-DE" sz="1400" dirty="0">
                <a:solidFill>
                  <a:srgbClr val="002350"/>
                </a:solidFill>
              </a:rPr>
              <a:t>-&gt; develop linear encoder for 2D-plotter </a:t>
            </a:r>
          </a:p>
          <a:p>
            <a:pPr>
              <a:buClr>
                <a:schemeClr val="accent1"/>
              </a:buClr>
            </a:pPr>
            <a:endParaRPr lang="en-US" altLang="de-DE" sz="1400" dirty="0">
              <a:solidFill>
                <a:srgbClr val="002350"/>
              </a:solidFill>
            </a:endParaRPr>
          </a:p>
          <a:p>
            <a:pPr>
              <a:buClr>
                <a:schemeClr val="accent1"/>
              </a:buClr>
            </a:pPr>
            <a:r>
              <a:rPr lang="en-US" altLang="de-DE" sz="1400" b="1" dirty="0">
                <a:solidFill>
                  <a:srgbClr val="002350"/>
                </a:solidFill>
              </a:rPr>
              <a:t>problem:</a:t>
            </a:r>
          </a:p>
          <a:p>
            <a:pPr>
              <a:buClr>
                <a:schemeClr val="accent1"/>
              </a:buClr>
            </a:pPr>
            <a:r>
              <a:rPr lang="en-US" altLang="de-DE" sz="1400" dirty="0">
                <a:solidFill>
                  <a:srgbClr val="002350"/>
                </a:solidFill>
              </a:rPr>
              <a:t>-&gt; ropes of the linear encoder slip over the pulley </a:t>
            </a:r>
          </a:p>
          <a:p>
            <a:pPr>
              <a:buClr>
                <a:schemeClr val="accent1"/>
              </a:buClr>
            </a:pPr>
            <a:r>
              <a:rPr lang="en-US" altLang="de-DE" sz="1400" dirty="0">
                <a:solidFill>
                  <a:srgbClr val="002350"/>
                </a:solidFill>
              </a:rPr>
              <a:t>-&gt; small error builds up</a:t>
            </a:r>
          </a:p>
          <a:p>
            <a:pPr>
              <a:buClr>
                <a:schemeClr val="accent1"/>
              </a:buClr>
            </a:pPr>
            <a:r>
              <a:rPr lang="en-US" altLang="de-DE" sz="1400" dirty="0">
                <a:solidFill>
                  <a:srgbClr val="002350"/>
                </a:solidFill>
              </a:rPr>
              <a:t>-&gt; the bigger the 2D-plotter gets the larger the error </a:t>
            </a:r>
          </a:p>
          <a:p>
            <a:pPr>
              <a:buClr>
                <a:schemeClr val="accent1"/>
              </a:buClr>
            </a:pPr>
            <a:endParaRPr lang="en-US" altLang="de-DE" sz="1400" dirty="0">
              <a:solidFill>
                <a:srgbClr val="002350"/>
              </a:solidFill>
            </a:endParaRPr>
          </a:p>
          <a:p>
            <a:pPr>
              <a:buClr>
                <a:schemeClr val="accent1"/>
              </a:buClr>
            </a:pPr>
            <a:r>
              <a:rPr lang="en-US" altLang="de-DE" sz="1400" b="1" dirty="0">
                <a:solidFill>
                  <a:srgbClr val="002350"/>
                </a:solidFill>
              </a:rPr>
              <a:t>solution:</a:t>
            </a:r>
          </a:p>
          <a:p>
            <a:pPr>
              <a:buClr>
                <a:schemeClr val="accent1"/>
              </a:buClr>
            </a:pPr>
            <a:r>
              <a:rPr lang="en-US" altLang="de-DE" sz="1400" dirty="0">
                <a:solidFill>
                  <a:srgbClr val="002350"/>
                </a:solidFill>
              </a:rPr>
              <a:t>-&gt; encoding the movement of the rope to track the exact position</a:t>
            </a:r>
          </a:p>
          <a:p>
            <a:pPr>
              <a:buClr>
                <a:schemeClr val="accent1"/>
              </a:buClr>
            </a:pPr>
            <a:r>
              <a:rPr lang="en-US" altLang="de-DE" sz="1400" dirty="0">
                <a:solidFill>
                  <a:srgbClr val="002350"/>
                </a:solidFill>
              </a:rPr>
              <a:t>-&gt; align assumed and actual position of the plotter head </a:t>
            </a:r>
          </a:p>
          <a:p>
            <a:pPr>
              <a:buClr>
                <a:schemeClr val="accent1"/>
              </a:buClr>
            </a:pPr>
            <a:endParaRPr lang="en-US" altLang="de-DE" sz="1400" dirty="0">
              <a:solidFill>
                <a:srgbClr val="002350"/>
              </a:solidFill>
            </a:endParaRPr>
          </a:p>
        </p:txBody>
      </p:sp>
      <p:sp>
        <p:nvSpPr>
          <p:cNvPr id="7" name="Textfeld 6">
            <a:extLst>
              <a:ext uri="{FF2B5EF4-FFF2-40B4-BE49-F238E27FC236}">
                <a16:creationId xmlns:a16="http://schemas.microsoft.com/office/drawing/2014/main" id="{9B547E58-397E-43C8-9CDB-AF4C8D2FFE71}"/>
              </a:ext>
            </a:extLst>
          </p:cNvPr>
          <p:cNvSpPr txBox="1"/>
          <p:nvPr/>
        </p:nvSpPr>
        <p:spPr>
          <a:xfrm rot="16200000">
            <a:off x="1749649" y="3006958"/>
            <a:ext cx="2857500" cy="184666"/>
          </a:xfrm>
          <a:prstGeom prst="rect">
            <a:avLst/>
          </a:prstGeom>
          <a:noFill/>
        </p:spPr>
        <p:txBody>
          <a:bodyPr wrap="square" rtlCol="0">
            <a:spAutoFit/>
          </a:bodyPr>
          <a:lstStyle/>
          <a:p>
            <a:r>
              <a:rPr lang="de-DE" sz="600" dirty="0">
                <a:solidFill>
                  <a:schemeClr val="bg1">
                    <a:alpha val="70000"/>
                  </a:schemeClr>
                </a:solidFill>
              </a:rPr>
              <a:t>Foto: Jan-Peter Kasper</a:t>
            </a:r>
          </a:p>
        </p:txBody>
      </p:sp>
      <p:sp>
        <p:nvSpPr>
          <p:cNvPr id="10" name="Textfeld 9">
            <a:extLst>
              <a:ext uri="{FF2B5EF4-FFF2-40B4-BE49-F238E27FC236}">
                <a16:creationId xmlns:a16="http://schemas.microsoft.com/office/drawing/2014/main" id="{75C981AA-CD59-4B2B-BAC2-448133876C03}"/>
              </a:ext>
            </a:extLst>
          </p:cNvPr>
          <p:cNvSpPr txBox="1"/>
          <p:nvPr/>
        </p:nvSpPr>
        <p:spPr>
          <a:xfrm rot="16200000">
            <a:off x="1688681" y="2989170"/>
            <a:ext cx="2857500" cy="165036"/>
          </a:xfrm>
          <a:prstGeom prst="rect">
            <a:avLst/>
          </a:prstGeom>
          <a:noFill/>
        </p:spPr>
        <p:txBody>
          <a:bodyPr wrap="square" lIns="72000" tIns="36000" rIns="72000" bIns="36000" rtlCol="0">
            <a:spAutoFit/>
          </a:bodyPr>
          <a:lstStyle/>
          <a:p>
            <a:r>
              <a:rPr lang="de-DE" sz="600" dirty="0">
                <a:solidFill>
                  <a:schemeClr val="bg1">
                    <a:alpha val="70000"/>
                  </a:schemeClr>
                </a:solidFill>
              </a:rPr>
              <a:t>Foto: Jan-Peter Kasper</a:t>
            </a: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grpSp>
        <p:nvGrpSpPr>
          <p:cNvPr id="18" name="Group 17">
            <a:extLst>
              <a:ext uri="{FF2B5EF4-FFF2-40B4-BE49-F238E27FC236}">
                <a16:creationId xmlns:a16="http://schemas.microsoft.com/office/drawing/2014/main" id="{70CB8338-4240-BC4A-9FBB-9E24DA2F2552}"/>
              </a:ext>
            </a:extLst>
          </p:cNvPr>
          <p:cNvGrpSpPr/>
          <p:nvPr/>
        </p:nvGrpSpPr>
        <p:grpSpPr>
          <a:xfrm>
            <a:off x="5306245" y="279730"/>
            <a:ext cx="3592429" cy="3717221"/>
            <a:chOff x="5306245" y="279730"/>
            <a:chExt cx="3592429" cy="3717221"/>
          </a:xfrm>
        </p:grpSpPr>
        <p:pic>
          <p:nvPicPr>
            <p:cNvPr id="11" name="Picture 10" descr="A close up of a tire&#10;&#10;Description automatically generated with low confidence">
              <a:extLst>
                <a:ext uri="{FF2B5EF4-FFF2-40B4-BE49-F238E27FC236}">
                  <a16:creationId xmlns:a16="http://schemas.microsoft.com/office/drawing/2014/main" id="{77AA73BE-C521-D441-9053-F582E6A919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1376" y="279730"/>
              <a:ext cx="2257297" cy="2421735"/>
            </a:xfrm>
            <a:prstGeom prst="rect">
              <a:avLst/>
            </a:prstGeom>
          </p:spPr>
        </p:pic>
        <p:pic>
          <p:nvPicPr>
            <p:cNvPr id="14" name="Picture 13" descr="A picture containing wall, indoor&#10;&#10;Description automatically generated">
              <a:extLst>
                <a:ext uri="{FF2B5EF4-FFF2-40B4-BE49-F238E27FC236}">
                  <a16:creationId xmlns:a16="http://schemas.microsoft.com/office/drawing/2014/main" id="{CE6A5FB1-6828-A444-8FBA-7B5061BC72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06245" y="279730"/>
              <a:ext cx="1364485" cy="2421735"/>
            </a:xfrm>
            <a:prstGeom prst="rect">
              <a:avLst/>
            </a:prstGeom>
          </p:spPr>
        </p:pic>
        <p:pic>
          <p:nvPicPr>
            <p:cNvPr id="17" name="Picture 16">
              <a:extLst>
                <a:ext uri="{FF2B5EF4-FFF2-40B4-BE49-F238E27FC236}">
                  <a16:creationId xmlns:a16="http://schemas.microsoft.com/office/drawing/2014/main" id="{F909AF9B-7542-5048-8BC7-61D2FFB63A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06246" y="2687561"/>
              <a:ext cx="3592428" cy="1309390"/>
            </a:xfrm>
            <a:prstGeom prst="rect">
              <a:avLst/>
            </a:prstGeom>
          </p:spPr>
        </p:pic>
      </p:grpSp>
      <p:sp>
        <p:nvSpPr>
          <p:cNvPr id="19" name="TextBox 18">
            <a:extLst>
              <a:ext uri="{FF2B5EF4-FFF2-40B4-BE49-F238E27FC236}">
                <a16:creationId xmlns:a16="http://schemas.microsoft.com/office/drawing/2014/main" id="{B7E3DCCB-E392-F94F-BE91-1C653D0B433B}"/>
              </a:ext>
            </a:extLst>
          </p:cNvPr>
          <p:cNvSpPr txBox="1"/>
          <p:nvPr/>
        </p:nvSpPr>
        <p:spPr>
          <a:xfrm>
            <a:off x="5306246" y="4034594"/>
            <a:ext cx="3592428" cy="461665"/>
          </a:xfrm>
          <a:prstGeom prst="rect">
            <a:avLst/>
          </a:prstGeom>
          <a:noFill/>
        </p:spPr>
        <p:txBody>
          <a:bodyPr wrap="square" rtlCol="0">
            <a:spAutoFit/>
          </a:bodyPr>
          <a:lstStyle/>
          <a:p>
            <a:r>
              <a:rPr lang="en-GB" sz="1200" dirty="0"/>
              <a:t>F</a:t>
            </a:r>
            <a:r>
              <a:rPr lang="en-DE" sz="1200" dirty="0"/>
              <a:t>igure1: 2D-plotter head (top-left), </a:t>
            </a:r>
            <a:r>
              <a:rPr lang="en-GB" sz="1200" dirty="0"/>
              <a:t>erroneous plot (top-right), slipping pulley</a:t>
            </a:r>
            <a:r>
              <a:rPr lang="en-DE" sz="1200" dirty="0"/>
              <a:t> (bottom)</a:t>
            </a:r>
          </a:p>
        </p:txBody>
      </p:sp>
    </p:spTree>
    <p:extLst>
      <p:ext uri="{BB962C8B-B14F-4D97-AF65-F5344CB8AC3E}">
        <p14:creationId xmlns:p14="http://schemas.microsoft.com/office/powerpoint/2010/main" val="405183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Motivation</a:t>
              </a:r>
            </a:p>
          </p:txBody>
        </p:sp>
      </p:grpSp>
      <p:sp>
        <p:nvSpPr>
          <p:cNvPr id="16" name="Textfeld 15"/>
          <p:cNvSpPr txBox="1"/>
          <p:nvPr/>
        </p:nvSpPr>
        <p:spPr>
          <a:xfrm>
            <a:off x="489743" y="1065910"/>
            <a:ext cx="2309214"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vision:</a:t>
            </a:r>
          </a:p>
          <a:p>
            <a:pPr>
              <a:lnSpc>
                <a:spcPct val="150000"/>
              </a:lnSpc>
              <a:buClr>
                <a:schemeClr val="accent1"/>
              </a:buClr>
            </a:pPr>
            <a:r>
              <a:rPr lang="en-US" altLang="de-DE" sz="1400" dirty="0">
                <a:solidFill>
                  <a:srgbClr val="002350"/>
                </a:solidFill>
              </a:rPr>
              <a:t>-&gt; linear encoder scalable to</a:t>
            </a:r>
          </a:p>
          <a:p>
            <a:pPr>
              <a:lnSpc>
                <a:spcPct val="150000"/>
              </a:lnSpc>
              <a:buClr>
                <a:schemeClr val="accent1"/>
              </a:buClr>
            </a:pPr>
            <a:r>
              <a:rPr lang="en-US" altLang="de-DE" sz="1400" dirty="0">
                <a:solidFill>
                  <a:srgbClr val="002350"/>
                </a:solidFill>
              </a:rPr>
              <a:t>    large plotter systems</a:t>
            </a:r>
          </a:p>
          <a:p>
            <a:pPr>
              <a:lnSpc>
                <a:spcPct val="150000"/>
              </a:lnSpc>
              <a:buClr>
                <a:schemeClr val="accent1"/>
              </a:buClr>
            </a:pPr>
            <a:r>
              <a:rPr lang="en-US" altLang="de-DE" sz="1400" dirty="0">
                <a:solidFill>
                  <a:srgbClr val="002350"/>
                </a:solidFill>
              </a:rPr>
              <a:t>-&gt; painting on residential and</a:t>
            </a:r>
          </a:p>
          <a:p>
            <a:pPr>
              <a:lnSpc>
                <a:spcPct val="150000"/>
              </a:lnSpc>
              <a:buClr>
                <a:schemeClr val="accent1"/>
              </a:buClr>
            </a:pPr>
            <a:r>
              <a:rPr lang="en-US" altLang="de-DE" sz="1400" dirty="0">
                <a:solidFill>
                  <a:srgbClr val="002350"/>
                </a:solidFill>
              </a:rPr>
              <a:t>    commercial buildings </a:t>
            </a:r>
          </a:p>
          <a:p>
            <a:pPr>
              <a:lnSpc>
                <a:spcPct val="150000"/>
              </a:lnSpc>
              <a:buClr>
                <a:schemeClr val="accent1"/>
              </a:buClr>
            </a:pPr>
            <a:r>
              <a:rPr lang="en-US" altLang="de-DE" sz="1400" dirty="0">
                <a:solidFill>
                  <a:srgbClr val="002350"/>
                </a:solidFill>
              </a:rPr>
              <a:t>    (advertisement)</a:t>
            </a:r>
          </a:p>
          <a:p>
            <a:pPr>
              <a:lnSpc>
                <a:spcPct val="150000"/>
              </a:lnSpc>
              <a:buClr>
                <a:schemeClr val="accent1"/>
              </a:buClr>
            </a:pPr>
            <a:r>
              <a:rPr lang="en-US" altLang="de-DE" sz="1400" dirty="0">
                <a:solidFill>
                  <a:srgbClr val="002350"/>
                </a:solidFill>
              </a:rPr>
              <a:t>-&gt; CNC – machines utilizing</a:t>
            </a:r>
          </a:p>
          <a:p>
            <a:pPr>
              <a:lnSpc>
                <a:spcPct val="150000"/>
              </a:lnSpc>
              <a:buClr>
                <a:schemeClr val="accent1"/>
              </a:buClr>
            </a:pPr>
            <a:r>
              <a:rPr lang="en-US" altLang="de-DE" sz="1400" dirty="0">
                <a:solidFill>
                  <a:srgbClr val="002350"/>
                </a:solidFill>
              </a:rPr>
              <a:t>    ropes  </a:t>
            </a:r>
          </a:p>
          <a:p>
            <a:pPr>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7" name="Textfeld 6">
            <a:extLst>
              <a:ext uri="{FF2B5EF4-FFF2-40B4-BE49-F238E27FC236}">
                <a16:creationId xmlns:a16="http://schemas.microsoft.com/office/drawing/2014/main" id="{9B547E58-397E-43C8-9CDB-AF4C8D2FFE71}"/>
              </a:ext>
            </a:extLst>
          </p:cNvPr>
          <p:cNvSpPr txBox="1"/>
          <p:nvPr/>
        </p:nvSpPr>
        <p:spPr>
          <a:xfrm rot="16200000">
            <a:off x="1749649" y="3006958"/>
            <a:ext cx="2857500" cy="184666"/>
          </a:xfrm>
          <a:prstGeom prst="rect">
            <a:avLst/>
          </a:prstGeom>
          <a:noFill/>
        </p:spPr>
        <p:txBody>
          <a:bodyPr wrap="square" rtlCol="0">
            <a:spAutoFit/>
          </a:bodyPr>
          <a:lstStyle/>
          <a:p>
            <a:r>
              <a:rPr lang="de-DE" sz="600" dirty="0">
                <a:solidFill>
                  <a:schemeClr val="bg1">
                    <a:alpha val="70000"/>
                  </a:schemeClr>
                </a:solidFill>
              </a:rPr>
              <a:t>Foto: Jan-Peter Kasper</a:t>
            </a: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pic>
        <p:nvPicPr>
          <p:cNvPr id="4" name="Picture 3" descr="A picture containing text, outdoor, building, sky&#10;&#10;Description automatically generated">
            <a:extLst>
              <a:ext uri="{FF2B5EF4-FFF2-40B4-BE49-F238E27FC236}">
                <a16:creationId xmlns:a16="http://schemas.microsoft.com/office/drawing/2014/main" id="{C3A3431A-44B9-EC49-9499-445407DE42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6998" y="1189534"/>
            <a:ext cx="1488966" cy="2254720"/>
          </a:xfrm>
          <a:prstGeom prst="rect">
            <a:avLst/>
          </a:prstGeom>
        </p:spPr>
      </p:pic>
      <p:pic>
        <p:nvPicPr>
          <p:cNvPr id="8" name="Picture 7" descr="A picture containing tree, outdoor&#10;&#10;Description automatically generated">
            <a:extLst>
              <a:ext uri="{FF2B5EF4-FFF2-40B4-BE49-F238E27FC236}">
                <a16:creationId xmlns:a16="http://schemas.microsoft.com/office/drawing/2014/main" id="{05DD894D-DFF1-1145-B05C-98217DDD59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4786" y="1189448"/>
            <a:ext cx="2309214" cy="2254806"/>
          </a:xfrm>
          <a:prstGeom prst="rect">
            <a:avLst/>
          </a:prstGeom>
        </p:spPr>
      </p:pic>
      <p:pic>
        <p:nvPicPr>
          <p:cNvPr id="15" name="Picture 14" descr="A sign on a building&#10;&#10;Description automatically generated with low confidence">
            <a:extLst>
              <a:ext uri="{FF2B5EF4-FFF2-40B4-BE49-F238E27FC236}">
                <a16:creationId xmlns:a16="http://schemas.microsoft.com/office/drawing/2014/main" id="{D87DE8E9-7418-8441-BFEC-12E6B8AA34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45483" y="1189448"/>
            <a:ext cx="1989303" cy="2254806"/>
          </a:xfrm>
          <a:prstGeom prst="rect">
            <a:avLst/>
          </a:prstGeom>
        </p:spPr>
      </p:pic>
      <p:sp>
        <p:nvSpPr>
          <p:cNvPr id="20" name="TextBox 19">
            <a:extLst>
              <a:ext uri="{FF2B5EF4-FFF2-40B4-BE49-F238E27FC236}">
                <a16:creationId xmlns:a16="http://schemas.microsoft.com/office/drawing/2014/main" id="{524662D7-33FC-8D4C-9396-9681F7563448}"/>
              </a:ext>
            </a:extLst>
          </p:cNvPr>
          <p:cNvSpPr txBox="1"/>
          <p:nvPr/>
        </p:nvSpPr>
        <p:spPr>
          <a:xfrm>
            <a:off x="4788260" y="3442781"/>
            <a:ext cx="2046526" cy="246221"/>
          </a:xfrm>
          <a:prstGeom prst="rect">
            <a:avLst/>
          </a:prstGeom>
          <a:noFill/>
        </p:spPr>
        <p:txBody>
          <a:bodyPr wrap="square" rtlCol="0">
            <a:spAutoFit/>
          </a:bodyPr>
          <a:lstStyle/>
          <a:p>
            <a:r>
              <a:rPr lang="en-GB" sz="500" dirty="0">
                <a:solidFill>
                  <a:schemeClr val="accent2"/>
                </a:solidFill>
              </a:rPr>
              <a:t>https://</a:t>
            </a:r>
            <a:r>
              <a:rPr lang="en-GB" sz="500" dirty="0" err="1">
                <a:solidFill>
                  <a:schemeClr val="accent2"/>
                </a:solidFill>
              </a:rPr>
              <a:t>www.orig-ami.de</a:t>
            </a:r>
            <a:r>
              <a:rPr lang="en-GB" sz="500" dirty="0">
                <a:solidFill>
                  <a:schemeClr val="accent2"/>
                </a:solidFill>
              </a:rPr>
              <a:t>/</a:t>
            </a:r>
            <a:r>
              <a:rPr lang="en-GB" sz="500" dirty="0" err="1">
                <a:solidFill>
                  <a:schemeClr val="accent2"/>
                </a:solidFill>
              </a:rPr>
              <a:t>wp</a:t>
            </a:r>
            <a:r>
              <a:rPr lang="en-GB" sz="500" dirty="0">
                <a:solidFill>
                  <a:schemeClr val="accent2"/>
                </a:solidFill>
              </a:rPr>
              <a:t>-content/uploads/2021/01/Graffitiauftrag_Bauhaus_2020_thumbnail.jpg</a:t>
            </a:r>
            <a:endParaRPr lang="en-DE" sz="500" dirty="0">
              <a:solidFill>
                <a:schemeClr val="accent2"/>
              </a:solidFill>
            </a:endParaRPr>
          </a:p>
        </p:txBody>
      </p:sp>
      <p:sp>
        <p:nvSpPr>
          <p:cNvPr id="21" name="Rectangle 20">
            <a:extLst>
              <a:ext uri="{FF2B5EF4-FFF2-40B4-BE49-F238E27FC236}">
                <a16:creationId xmlns:a16="http://schemas.microsoft.com/office/drawing/2014/main" id="{8EE1875F-AE1B-A14A-B60D-C6847F39CD75}"/>
              </a:ext>
            </a:extLst>
          </p:cNvPr>
          <p:cNvSpPr/>
          <p:nvPr/>
        </p:nvSpPr>
        <p:spPr>
          <a:xfrm>
            <a:off x="6834786" y="3457633"/>
            <a:ext cx="2309214" cy="246221"/>
          </a:xfrm>
          <a:prstGeom prst="rect">
            <a:avLst/>
          </a:prstGeom>
        </p:spPr>
        <p:txBody>
          <a:bodyPr wrap="square">
            <a:spAutoFit/>
          </a:bodyPr>
          <a:lstStyle/>
          <a:p>
            <a:r>
              <a:rPr lang="en-GB" sz="500" dirty="0">
                <a:solidFill>
                  <a:schemeClr val="accent2"/>
                </a:solidFill>
              </a:rPr>
              <a:t>https://</a:t>
            </a:r>
            <a:r>
              <a:rPr lang="en-GB" sz="500" dirty="0" err="1">
                <a:solidFill>
                  <a:schemeClr val="accent2"/>
                </a:solidFill>
              </a:rPr>
              <a:t>img.welt.de</a:t>
            </a:r>
            <a:r>
              <a:rPr lang="en-GB" sz="500" dirty="0">
                <a:solidFill>
                  <a:schemeClr val="accent2"/>
                </a:solidFill>
              </a:rPr>
              <a:t>/</a:t>
            </a:r>
            <a:r>
              <a:rPr lang="en-GB" sz="500" dirty="0" err="1">
                <a:solidFill>
                  <a:schemeClr val="accent2"/>
                </a:solidFill>
              </a:rPr>
              <a:t>img</a:t>
            </a:r>
            <a:r>
              <a:rPr lang="en-GB" sz="500" dirty="0">
                <a:solidFill>
                  <a:schemeClr val="accent2"/>
                </a:solidFill>
              </a:rPr>
              <a:t>/</a:t>
            </a:r>
            <a:r>
              <a:rPr lang="en-GB" sz="500" dirty="0" err="1">
                <a:solidFill>
                  <a:schemeClr val="accent2"/>
                </a:solidFill>
              </a:rPr>
              <a:t>finanzen</a:t>
            </a:r>
            <a:r>
              <a:rPr lang="en-GB" sz="500" dirty="0">
                <a:solidFill>
                  <a:schemeClr val="accent2"/>
                </a:solidFill>
              </a:rPr>
              <a:t>/</a:t>
            </a:r>
            <a:r>
              <a:rPr lang="en-GB" sz="500" dirty="0" err="1">
                <a:solidFill>
                  <a:schemeClr val="accent2"/>
                </a:solidFill>
              </a:rPr>
              <a:t>immobilien</a:t>
            </a:r>
            <a:r>
              <a:rPr lang="en-GB" sz="500" dirty="0">
                <a:solidFill>
                  <a:schemeClr val="accent2"/>
                </a:solidFill>
              </a:rPr>
              <a:t>/mobile128119005/1852505567-ci102l-w1024/WS-</a:t>
            </a:r>
            <a:r>
              <a:rPr lang="en-GB" sz="500" dirty="0" err="1">
                <a:solidFill>
                  <a:schemeClr val="accent2"/>
                </a:solidFill>
              </a:rPr>
              <a:t>Finanzen</a:t>
            </a:r>
            <a:r>
              <a:rPr lang="en-GB" sz="500" dirty="0">
                <a:solidFill>
                  <a:schemeClr val="accent2"/>
                </a:solidFill>
              </a:rPr>
              <a:t>-</a:t>
            </a:r>
            <a:r>
              <a:rPr lang="en-GB" sz="500" dirty="0" err="1">
                <a:solidFill>
                  <a:schemeClr val="accent2"/>
                </a:solidFill>
              </a:rPr>
              <a:t>Fassadenkunst.jpg</a:t>
            </a:r>
            <a:endParaRPr lang="en-DE" sz="500" dirty="0">
              <a:solidFill>
                <a:schemeClr val="accent2"/>
              </a:solidFill>
            </a:endParaRPr>
          </a:p>
        </p:txBody>
      </p:sp>
      <p:sp>
        <p:nvSpPr>
          <p:cNvPr id="22" name="TextBox 21">
            <a:extLst>
              <a:ext uri="{FF2B5EF4-FFF2-40B4-BE49-F238E27FC236}">
                <a16:creationId xmlns:a16="http://schemas.microsoft.com/office/drawing/2014/main" id="{BE739FE7-1AA5-084E-B5D4-720934048D24}"/>
              </a:ext>
            </a:extLst>
          </p:cNvPr>
          <p:cNvSpPr txBox="1"/>
          <p:nvPr/>
        </p:nvSpPr>
        <p:spPr>
          <a:xfrm>
            <a:off x="3297775" y="3457633"/>
            <a:ext cx="1488966" cy="246221"/>
          </a:xfrm>
          <a:prstGeom prst="rect">
            <a:avLst/>
          </a:prstGeom>
          <a:noFill/>
        </p:spPr>
        <p:txBody>
          <a:bodyPr wrap="square" rtlCol="0">
            <a:spAutoFit/>
          </a:bodyPr>
          <a:lstStyle/>
          <a:p>
            <a:r>
              <a:rPr lang="en-GB" sz="500" dirty="0">
                <a:solidFill>
                  <a:schemeClr val="accent2"/>
                </a:solidFill>
              </a:rPr>
              <a:t>https://</a:t>
            </a:r>
            <a:r>
              <a:rPr lang="en-GB" sz="500" dirty="0" err="1">
                <a:solidFill>
                  <a:schemeClr val="accent2"/>
                </a:solidFill>
              </a:rPr>
              <a:t>www.sueddeutsche.de</a:t>
            </a:r>
            <a:r>
              <a:rPr lang="en-GB" sz="500" dirty="0">
                <a:solidFill>
                  <a:schemeClr val="accent2"/>
                </a:solidFill>
              </a:rPr>
              <a:t>/geld/wandbilder-alles-fassade-1.3613836#</a:t>
            </a:r>
            <a:endParaRPr lang="en-DE" sz="500" dirty="0">
              <a:solidFill>
                <a:schemeClr val="accent2"/>
              </a:solidFill>
            </a:endParaRPr>
          </a:p>
        </p:txBody>
      </p:sp>
    </p:spTree>
    <p:extLst>
      <p:ext uri="{BB962C8B-B14F-4D97-AF65-F5344CB8AC3E}">
        <p14:creationId xmlns:p14="http://schemas.microsoft.com/office/powerpoint/2010/main" val="3558107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Project </a:t>
              </a:r>
              <a:r>
                <a:rPr lang="de-DE" sz="2000" dirty="0" err="1">
                  <a:latin typeface="Palatino Linotype" panose="02040502050505030304" pitchFamily="18" charset="0"/>
                </a:rPr>
                <a:t>Overview</a:t>
              </a:r>
              <a:endParaRPr lang="de-DE" sz="2000" dirty="0">
                <a:latin typeface="Palatino Linotype" panose="02040502050505030304" pitchFamily="18" charset="0"/>
              </a:endParaRPr>
            </a:p>
          </p:txBody>
        </p:sp>
      </p:grpSp>
      <p:sp>
        <p:nvSpPr>
          <p:cNvPr id="16" name="Textfeld 15"/>
          <p:cNvSpPr txBox="1"/>
          <p:nvPr/>
        </p:nvSpPr>
        <p:spPr>
          <a:xfrm>
            <a:off x="489743" y="1065910"/>
            <a:ext cx="32682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Goal of the project:</a:t>
            </a:r>
          </a:p>
          <a:p>
            <a:pPr>
              <a:lnSpc>
                <a:spcPct val="150000"/>
              </a:lnSpc>
              <a:buClr>
                <a:schemeClr val="accent1"/>
              </a:buClr>
            </a:pPr>
            <a:r>
              <a:rPr lang="en-US" altLang="de-DE" sz="1400" dirty="0">
                <a:solidFill>
                  <a:srgbClr val="002350"/>
                </a:solidFill>
              </a:rPr>
              <a:t>-&gt; build a camara enabled linear encoder </a:t>
            </a:r>
          </a:p>
          <a:p>
            <a:pPr>
              <a:lnSpc>
                <a:spcPct val="150000"/>
              </a:lnSpc>
              <a:buClr>
                <a:schemeClr val="accent1"/>
              </a:buClr>
            </a:pPr>
            <a:r>
              <a:rPr lang="en-US" altLang="de-DE" sz="1400" dirty="0">
                <a:solidFill>
                  <a:srgbClr val="002350"/>
                </a:solidFill>
              </a:rPr>
              <a:t>    software</a:t>
            </a:r>
          </a:p>
          <a:p>
            <a:pPr>
              <a:lnSpc>
                <a:spcPct val="150000"/>
              </a:lnSpc>
              <a:buClr>
                <a:schemeClr val="accent1"/>
              </a:buClr>
            </a:pPr>
            <a:r>
              <a:rPr lang="en-US" altLang="de-DE" sz="1400" dirty="0">
                <a:solidFill>
                  <a:srgbClr val="002350"/>
                </a:solidFill>
              </a:rPr>
              <a:t>-&gt; applicable to ropes and chains </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7" name="Textfeld 6">
            <a:extLst>
              <a:ext uri="{FF2B5EF4-FFF2-40B4-BE49-F238E27FC236}">
                <a16:creationId xmlns:a16="http://schemas.microsoft.com/office/drawing/2014/main" id="{9B547E58-397E-43C8-9CDB-AF4C8D2FFE71}"/>
              </a:ext>
            </a:extLst>
          </p:cNvPr>
          <p:cNvSpPr txBox="1"/>
          <p:nvPr/>
        </p:nvSpPr>
        <p:spPr>
          <a:xfrm rot="16200000">
            <a:off x="1749649" y="3006958"/>
            <a:ext cx="2857500" cy="184666"/>
          </a:xfrm>
          <a:prstGeom prst="rect">
            <a:avLst/>
          </a:prstGeom>
          <a:noFill/>
        </p:spPr>
        <p:txBody>
          <a:bodyPr wrap="square" rtlCol="0">
            <a:spAutoFit/>
          </a:bodyPr>
          <a:lstStyle/>
          <a:p>
            <a:r>
              <a:rPr lang="de-DE" sz="600" dirty="0">
                <a:solidFill>
                  <a:schemeClr val="bg1">
                    <a:alpha val="70000"/>
                  </a:schemeClr>
                </a:solidFill>
              </a:rPr>
              <a:t>Foto: Jan-Peter Kasper</a:t>
            </a: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spTree>
    <p:extLst>
      <p:ext uri="{BB962C8B-B14F-4D97-AF65-F5344CB8AC3E}">
        <p14:creationId xmlns:p14="http://schemas.microsoft.com/office/powerpoint/2010/main" val="474321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a:latin typeface="Palatino Linotype" panose="02040502050505030304" pitchFamily="18" charset="0"/>
                </a:rPr>
                <a:t>Project </a:t>
              </a:r>
              <a:r>
                <a:rPr lang="de-DE" sz="2000" dirty="0" err="1">
                  <a:latin typeface="Palatino Linotype" panose="02040502050505030304" pitchFamily="18" charset="0"/>
                </a:rPr>
                <a:t>Overview</a:t>
              </a:r>
              <a:endParaRPr lang="de-DE" sz="2000" dirty="0">
                <a:latin typeface="Palatino Linotype" panose="02040502050505030304" pitchFamily="18" charset="0"/>
              </a:endParaRPr>
            </a:p>
          </p:txBody>
        </p:sp>
      </p:grpSp>
      <p:sp>
        <p:nvSpPr>
          <p:cNvPr id="16" name="Textfeld 15"/>
          <p:cNvSpPr txBox="1"/>
          <p:nvPr/>
        </p:nvSpPr>
        <p:spPr>
          <a:xfrm>
            <a:off x="489743" y="1065910"/>
            <a:ext cx="3502394"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Roadmap:</a:t>
            </a:r>
          </a:p>
          <a:p>
            <a:pPr>
              <a:lnSpc>
                <a:spcPct val="150000"/>
              </a:lnSpc>
              <a:buClr>
                <a:schemeClr val="accent1"/>
              </a:buClr>
            </a:pPr>
            <a:r>
              <a:rPr lang="en-US" altLang="de-DE" sz="1400" dirty="0">
                <a:solidFill>
                  <a:srgbClr val="002350"/>
                </a:solidFill>
              </a:rPr>
              <a:t>1) Build Testbed for recording test footage</a:t>
            </a:r>
          </a:p>
          <a:p>
            <a:pPr>
              <a:lnSpc>
                <a:spcPct val="150000"/>
              </a:lnSpc>
              <a:buClr>
                <a:schemeClr val="accent1"/>
              </a:buClr>
            </a:pPr>
            <a:r>
              <a:rPr lang="en-US" altLang="de-DE" sz="1400" dirty="0">
                <a:solidFill>
                  <a:srgbClr val="002350"/>
                </a:solidFill>
              </a:rPr>
              <a:t>2) Developing the linear encoder prototype </a:t>
            </a:r>
          </a:p>
          <a:p>
            <a:pPr>
              <a:lnSpc>
                <a:spcPct val="150000"/>
              </a:lnSpc>
              <a:buClr>
                <a:schemeClr val="accent1"/>
              </a:buClr>
            </a:pPr>
            <a:r>
              <a:rPr lang="en-US" altLang="de-DE" sz="1400" dirty="0">
                <a:solidFill>
                  <a:srgbClr val="002350"/>
                </a:solidFill>
              </a:rPr>
              <a:t>     2.1) Identify region of interest </a:t>
            </a:r>
          </a:p>
          <a:p>
            <a:pPr>
              <a:lnSpc>
                <a:spcPct val="150000"/>
              </a:lnSpc>
              <a:buClr>
                <a:schemeClr val="accent1"/>
              </a:buClr>
            </a:pPr>
            <a:r>
              <a:rPr lang="en-US" altLang="de-DE" sz="1400" dirty="0">
                <a:solidFill>
                  <a:srgbClr val="002350"/>
                </a:solidFill>
              </a:rPr>
              <a:t>     2.2) detect shift of rope or chain</a:t>
            </a:r>
          </a:p>
          <a:p>
            <a:pPr>
              <a:lnSpc>
                <a:spcPct val="150000"/>
              </a:lnSpc>
              <a:buClr>
                <a:schemeClr val="accent1"/>
              </a:buClr>
            </a:pPr>
            <a:r>
              <a:rPr lang="en-US" altLang="de-DE" sz="1400" dirty="0">
                <a:solidFill>
                  <a:srgbClr val="002350"/>
                </a:solidFill>
              </a:rPr>
              <a:t>3) Refactor the prototype into a software library </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spTree>
    <p:extLst>
      <p:ext uri="{BB962C8B-B14F-4D97-AF65-F5344CB8AC3E}">
        <p14:creationId xmlns:p14="http://schemas.microsoft.com/office/powerpoint/2010/main" val="3742168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err="1">
                  <a:latin typeface="Palatino Linotype" panose="02040502050505030304" pitchFamily="18" charset="0"/>
                </a:rPr>
                <a:t>Theoretical</a:t>
              </a:r>
              <a:r>
                <a:rPr lang="de-DE" sz="2000" dirty="0">
                  <a:latin typeface="Palatino Linotype" panose="02040502050505030304" pitchFamily="18" charset="0"/>
                </a:rPr>
                <a:t> </a:t>
              </a:r>
              <a:r>
                <a:rPr lang="de-DE" sz="2000" dirty="0" err="1">
                  <a:latin typeface="Palatino Linotype" panose="02040502050505030304" pitchFamily="18" charset="0"/>
                </a:rPr>
                <a:t>Concepts</a:t>
              </a:r>
              <a:endParaRPr lang="de-DE" sz="2000" dirty="0">
                <a:latin typeface="Palatino Linotype" panose="02040502050505030304" pitchFamily="18" charset="0"/>
              </a:endParaRPr>
            </a:p>
          </p:txBody>
        </p:sp>
      </p:grpSp>
      <p:sp>
        <p:nvSpPr>
          <p:cNvPr id="16" name="Textfeld 15"/>
          <p:cNvSpPr txBox="1"/>
          <p:nvPr/>
        </p:nvSpPr>
        <p:spPr>
          <a:xfrm>
            <a:off x="489743" y="1065910"/>
            <a:ext cx="37254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 Limits of the Method</a:t>
            </a:r>
          </a:p>
          <a:p>
            <a:pPr>
              <a:lnSpc>
                <a:spcPct val="150000"/>
              </a:lnSpc>
              <a:buClr>
                <a:schemeClr val="accent1"/>
              </a:buClr>
            </a:pPr>
            <a:r>
              <a:rPr lang="en-US" altLang="de-DE" sz="1400" dirty="0">
                <a:solidFill>
                  <a:srgbClr val="002350"/>
                </a:solidFill>
              </a:rPr>
              <a:t>-&gt; Nyquist-Shannon-Sampling Theorem </a:t>
            </a:r>
          </a:p>
          <a:p>
            <a:pPr>
              <a:lnSpc>
                <a:spcPct val="150000"/>
              </a:lnSpc>
              <a:buClr>
                <a:schemeClr val="accent1"/>
              </a:buClr>
            </a:pPr>
            <a:r>
              <a:rPr lang="en-US" altLang="de-DE" sz="1400" dirty="0">
                <a:solidFill>
                  <a:srgbClr val="002350"/>
                </a:solidFill>
              </a:rPr>
              <a:t>-&gt; Encoding of rope possible up to certain speed </a:t>
            </a:r>
          </a:p>
          <a:p>
            <a:pPr>
              <a:lnSpc>
                <a:spcPct val="150000"/>
              </a:lnSpc>
              <a:buClr>
                <a:schemeClr val="accent1"/>
              </a:buClr>
            </a:pPr>
            <a:r>
              <a:rPr lang="en-US" altLang="de-DE" sz="1400" dirty="0">
                <a:solidFill>
                  <a:srgbClr val="002350"/>
                </a:solidFill>
              </a:rPr>
              <a:t>-&gt; limited by framerate of camara</a:t>
            </a:r>
          </a:p>
          <a:p>
            <a:pPr>
              <a:lnSpc>
                <a:spcPct val="150000"/>
              </a:lnSpc>
              <a:buClr>
                <a:schemeClr val="accent1"/>
              </a:buClr>
            </a:pPr>
            <a:r>
              <a:rPr lang="en-US" altLang="de-DE" sz="1400" dirty="0">
                <a:solidFill>
                  <a:srgbClr val="002350"/>
                </a:solidFill>
              </a:rPr>
              <a:t>-&gt; pattern on rope must be periodically</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spTree>
    <p:extLst>
      <p:ext uri="{BB962C8B-B14F-4D97-AF65-F5344CB8AC3E}">
        <p14:creationId xmlns:p14="http://schemas.microsoft.com/office/powerpoint/2010/main" val="3210286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err="1">
                  <a:latin typeface="Palatino Linotype" panose="02040502050505030304" pitchFamily="18" charset="0"/>
                </a:rPr>
                <a:t>Theoretical</a:t>
              </a:r>
              <a:r>
                <a:rPr lang="de-DE" sz="2000" dirty="0">
                  <a:latin typeface="Palatino Linotype" panose="02040502050505030304" pitchFamily="18" charset="0"/>
                </a:rPr>
                <a:t> </a:t>
              </a:r>
              <a:r>
                <a:rPr lang="de-DE" sz="2000" dirty="0" err="1">
                  <a:latin typeface="Palatino Linotype" panose="02040502050505030304" pitchFamily="18" charset="0"/>
                </a:rPr>
                <a:t>Concepts</a:t>
              </a:r>
              <a:endParaRPr lang="de-DE" sz="2000" dirty="0">
                <a:latin typeface="Palatino Linotype" panose="02040502050505030304" pitchFamily="18" charset="0"/>
              </a:endParaRPr>
            </a:p>
          </p:txBody>
        </p:sp>
      </p:grpSp>
      <p:sp>
        <p:nvSpPr>
          <p:cNvPr id="16" name="Textfeld 15"/>
          <p:cNvSpPr txBox="1"/>
          <p:nvPr/>
        </p:nvSpPr>
        <p:spPr>
          <a:xfrm>
            <a:off x="489743" y="1065910"/>
            <a:ext cx="37254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Identifying region of interest</a:t>
            </a:r>
          </a:p>
          <a:p>
            <a:pPr>
              <a:lnSpc>
                <a:spcPct val="150000"/>
              </a:lnSpc>
              <a:buClr>
                <a:schemeClr val="accent1"/>
              </a:buClr>
            </a:pPr>
            <a:r>
              <a:rPr lang="en-US" altLang="de-DE" sz="1400" dirty="0">
                <a:solidFill>
                  <a:srgbClr val="002350"/>
                </a:solidFill>
              </a:rPr>
              <a:t>-&gt; Canny algorithm for edge detection</a:t>
            </a:r>
          </a:p>
          <a:p>
            <a:pPr>
              <a:lnSpc>
                <a:spcPct val="150000"/>
              </a:lnSpc>
              <a:buClr>
                <a:schemeClr val="accent1"/>
              </a:buClr>
            </a:pPr>
            <a:r>
              <a:rPr lang="en-US" altLang="de-DE" sz="1400" dirty="0">
                <a:solidFill>
                  <a:srgbClr val="002350"/>
                </a:solidFill>
              </a:rPr>
              <a:t>-&gt; Hough lines through conjectured rope </a:t>
            </a:r>
          </a:p>
          <a:p>
            <a:pPr>
              <a:lnSpc>
                <a:spcPct val="150000"/>
              </a:lnSpc>
              <a:buClr>
                <a:schemeClr val="accent1"/>
              </a:buClr>
            </a:pPr>
            <a:r>
              <a:rPr lang="en-US" altLang="de-DE" sz="1400" dirty="0">
                <a:solidFill>
                  <a:srgbClr val="002350"/>
                </a:solidFill>
              </a:rPr>
              <a:t>-&gt; rotation towards horizontal axis </a:t>
            </a:r>
          </a:p>
          <a:p>
            <a:pPr>
              <a:lnSpc>
                <a:spcPct val="150000"/>
              </a:lnSpc>
              <a:buClr>
                <a:schemeClr val="accent1"/>
              </a:buClr>
            </a:pPr>
            <a:r>
              <a:rPr lang="en-US" altLang="de-DE" sz="1400" dirty="0">
                <a:solidFill>
                  <a:srgbClr val="002350"/>
                </a:solidFill>
              </a:rPr>
              <a:t>-&gt; cropped window around avg. Hough line</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spTree>
    <p:extLst>
      <p:ext uri="{BB962C8B-B14F-4D97-AF65-F5344CB8AC3E}">
        <p14:creationId xmlns:p14="http://schemas.microsoft.com/office/powerpoint/2010/main" val="26074572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pieren 1"/>
          <p:cNvGrpSpPr/>
          <p:nvPr/>
        </p:nvGrpSpPr>
        <p:grpSpPr>
          <a:xfrm>
            <a:off x="489742" y="279730"/>
            <a:ext cx="5010677" cy="415716"/>
            <a:chOff x="3686626" y="339502"/>
            <a:chExt cx="5010677" cy="415716"/>
          </a:xfrm>
        </p:grpSpPr>
        <p:cxnSp>
          <p:nvCxnSpPr>
            <p:cNvPr id="9" name="Gerade Verbindung 8"/>
            <p:cNvCxnSpPr/>
            <p:nvPr/>
          </p:nvCxnSpPr>
          <p:spPr>
            <a:xfrm>
              <a:off x="3686627" y="339502"/>
              <a:ext cx="44276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3686626" y="447624"/>
              <a:ext cx="5010677" cy="307594"/>
            </a:xfrm>
            <a:prstGeom prst="rect">
              <a:avLst/>
            </a:prstGeom>
            <a:noFill/>
          </p:spPr>
          <p:txBody>
            <a:bodyPr wrap="square" lIns="0" tIns="0" rIns="0" bIns="0" rtlCol="0">
              <a:noAutofit/>
            </a:bodyPr>
            <a:lstStyle/>
            <a:p>
              <a:pPr>
                <a:tabLst>
                  <a:tab pos="893763" algn="l"/>
                </a:tabLst>
              </a:pPr>
              <a:r>
                <a:rPr lang="de-DE" sz="2000" dirty="0" err="1">
                  <a:latin typeface="Palatino Linotype" panose="02040502050505030304" pitchFamily="18" charset="0"/>
                </a:rPr>
                <a:t>Theoretical</a:t>
              </a:r>
              <a:r>
                <a:rPr lang="de-DE" sz="2000" dirty="0">
                  <a:latin typeface="Palatino Linotype" panose="02040502050505030304" pitchFamily="18" charset="0"/>
                </a:rPr>
                <a:t> </a:t>
              </a:r>
              <a:r>
                <a:rPr lang="de-DE" sz="2000" dirty="0" err="1">
                  <a:latin typeface="Palatino Linotype" panose="02040502050505030304" pitchFamily="18" charset="0"/>
                </a:rPr>
                <a:t>Concepts</a:t>
              </a:r>
              <a:endParaRPr lang="de-DE" sz="2000" dirty="0">
                <a:latin typeface="Palatino Linotype" panose="02040502050505030304" pitchFamily="18" charset="0"/>
              </a:endParaRPr>
            </a:p>
          </p:txBody>
        </p:sp>
      </p:grpSp>
      <p:sp>
        <p:nvSpPr>
          <p:cNvPr id="16" name="Textfeld 15"/>
          <p:cNvSpPr txBox="1"/>
          <p:nvPr/>
        </p:nvSpPr>
        <p:spPr>
          <a:xfrm>
            <a:off x="489743" y="1065910"/>
            <a:ext cx="3725418" cy="2857500"/>
          </a:xfrm>
          <a:prstGeom prst="rect">
            <a:avLst/>
          </a:prstGeom>
          <a:noFill/>
        </p:spPr>
        <p:txBody>
          <a:bodyPr wrap="square" lIns="0" tIns="0" rIns="0" bIns="0" numCol="1" spcCol="144000" rtlCol="0">
            <a:noAutofit/>
          </a:bodyPr>
          <a:lstStyle/>
          <a:p>
            <a:pPr>
              <a:lnSpc>
                <a:spcPct val="150000"/>
              </a:lnSpc>
              <a:buClr>
                <a:schemeClr val="accent1"/>
              </a:buClr>
            </a:pPr>
            <a:r>
              <a:rPr lang="en-US" altLang="de-DE" sz="1400" b="1" dirty="0">
                <a:solidFill>
                  <a:srgbClr val="002350"/>
                </a:solidFill>
              </a:rPr>
              <a:t>Canny algorithm </a:t>
            </a:r>
          </a:p>
          <a:p>
            <a:pPr>
              <a:lnSpc>
                <a:spcPct val="150000"/>
              </a:lnSpc>
              <a:buClr>
                <a:schemeClr val="accent1"/>
              </a:buClr>
            </a:pPr>
            <a:r>
              <a:rPr lang="en-US" altLang="de-DE" sz="1400" dirty="0">
                <a:solidFill>
                  <a:srgbClr val="002350"/>
                </a:solidFill>
              </a:rPr>
              <a:t>-&gt; </a:t>
            </a: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lnSpc>
                <a:spcPct val="150000"/>
              </a:lnSpc>
              <a:buClr>
                <a:schemeClr val="accent1"/>
              </a:buClr>
            </a:pPr>
            <a:endParaRPr lang="en-US" altLang="de-DE" sz="1400" dirty="0">
              <a:solidFill>
                <a:srgbClr val="002350"/>
              </a:solidFill>
            </a:endParaRPr>
          </a:p>
          <a:p>
            <a:pPr>
              <a:buClr>
                <a:schemeClr val="accent1"/>
              </a:buClr>
            </a:pPr>
            <a:endParaRPr lang="en-US" altLang="de-DE" sz="1400" dirty="0">
              <a:solidFill>
                <a:srgbClr val="002350"/>
              </a:solidFill>
            </a:endParaRPr>
          </a:p>
        </p:txBody>
      </p:sp>
      <p:sp>
        <p:nvSpPr>
          <p:cNvPr id="5" name="Text Placeholder 4">
            <a:extLst>
              <a:ext uri="{FF2B5EF4-FFF2-40B4-BE49-F238E27FC236}">
                <a16:creationId xmlns:a16="http://schemas.microsoft.com/office/drawing/2014/main" id="{A09EF35D-ED53-3C4E-94B4-50ED25542D1B}"/>
              </a:ext>
            </a:extLst>
          </p:cNvPr>
          <p:cNvSpPr>
            <a:spLocks noGrp="1"/>
          </p:cNvSpPr>
          <p:nvPr>
            <p:ph type="body" sz="quarter" idx="11"/>
          </p:nvPr>
        </p:nvSpPr>
        <p:spPr/>
        <p:txBody>
          <a:bodyPr/>
          <a:lstStyle/>
          <a:p>
            <a:endParaRPr lang="en-DE"/>
          </a:p>
        </p:txBody>
      </p:sp>
    </p:spTree>
    <p:extLst>
      <p:ext uri="{BB962C8B-B14F-4D97-AF65-F5344CB8AC3E}">
        <p14:creationId xmlns:p14="http://schemas.microsoft.com/office/powerpoint/2010/main" val="1676939266"/>
      </p:ext>
    </p:extLst>
  </p:cSld>
  <p:clrMapOvr>
    <a:masterClrMapping/>
  </p:clrMapOvr>
</p:sld>
</file>

<file path=ppt/theme/theme1.xml><?xml version="1.0" encoding="utf-8"?>
<a:theme xmlns:a="http://schemas.openxmlformats.org/drawingml/2006/main" name="Universität Jena">
  <a:themeElements>
    <a:clrScheme name="Universität">
      <a:dk1>
        <a:srgbClr val="002F5D"/>
      </a:dk1>
      <a:lt1>
        <a:srgbClr val="FFFFFF"/>
      </a:lt1>
      <a:dk2>
        <a:srgbClr val="002F5D"/>
      </a:dk2>
      <a:lt2>
        <a:srgbClr val="FFFFFF"/>
      </a:lt2>
      <a:accent1>
        <a:srgbClr val="AE9A63"/>
      </a:accent1>
      <a:accent2>
        <a:srgbClr val="7682A5"/>
      </a:accent2>
      <a:accent3>
        <a:srgbClr val="8E98B7"/>
      </a:accent3>
      <a:accent4>
        <a:srgbClr val="FFFFFF"/>
      </a:accent4>
      <a:accent5>
        <a:srgbClr val="FFFFFF"/>
      </a:accent5>
      <a:accent6>
        <a:srgbClr val="FFFFFF"/>
      </a:accent6>
      <a:hlink>
        <a:srgbClr val="7682A5"/>
      </a:hlink>
      <a:folHlink>
        <a:srgbClr val="A8AFC8"/>
      </a:folHlink>
    </a:clrScheme>
    <a:fontScheme name="Universität">
      <a:majorFont>
        <a:latin typeface="Palatino nova Medium"/>
        <a:ea typeface=""/>
        <a:cs typeface=""/>
      </a:majorFont>
      <a:minorFont>
        <a:latin typeface="Roboto Condensed"/>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alpha val="8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Universität Jena Blau">
  <a:themeElements>
    <a:clrScheme name="Universität">
      <a:dk1>
        <a:srgbClr val="002F5D"/>
      </a:dk1>
      <a:lt1>
        <a:srgbClr val="FFFFFF"/>
      </a:lt1>
      <a:dk2>
        <a:srgbClr val="002F5D"/>
      </a:dk2>
      <a:lt2>
        <a:srgbClr val="FFFFFF"/>
      </a:lt2>
      <a:accent1>
        <a:srgbClr val="AE9A63"/>
      </a:accent1>
      <a:accent2>
        <a:srgbClr val="7682A5"/>
      </a:accent2>
      <a:accent3>
        <a:srgbClr val="8E98B7"/>
      </a:accent3>
      <a:accent4>
        <a:srgbClr val="FFFFFF"/>
      </a:accent4>
      <a:accent5>
        <a:srgbClr val="FFFFFF"/>
      </a:accent5>
      <a:accent6>
        <a:srgbClr val="FFFFFF"/>
      </a:accent6>
      <a:hlink>
        <a:srgbClr val="7682A5"/>
      </a:hlink>
      <a:folHlink>
        <a:srgbClr val="A8AFC8"/>
      </a:folHlink>
    </a:clrScheme>
    <a:fontScheme name="Universität">
      <a:majorFont>
        <a:latin typeface="Palatino nova Medium"/>
        <a:ea typeface=""/>
        <a:cs typeface=""/>
      </a:majorFont>
      <a:minorFont>
        <a:latin typeface="Roboto Condensed"/>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alpha val="8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1983</TotalTime>
  <Words>437</Words>
  <Application>Microsoft Macintosh PowerPoint</Application>
  <PresentationFormat>On-screen Show (16:9)</PresentationFormat>
  <Paragraphs>125</Paragraphs>
  <Slides>14</Slides>
  <Notes>13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14</vt:i4>
      </vt:variant>
    </vt:vector>
  </HeadingPairs>
  <TitlesOfParts>
    <vt:vector size="20" baseType="lpstr">
      <vt:lpstr>Palatino Linotype</vt:lpstr>
      <vt:lpstr>Calibri</vt:lpstr>
      <vt:lpstr>Arial</vt:lpstr>
      <vt:lpstr>Roboto Condensed</vt:lpstr>
      <vt:lpstr>Universität Jena</vt:lpstr>
      <vt:lpstr>Universität Jena Blau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FSU Jena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Liana Franke</dc:creator>
  <cp:lastModifiedBy>Bruno Reinhold</cp:lastModifiedBy>
  <cp:revision>506</cp:revision>
  <cp:lastPrinted>2017-04-12T09:06:57Z</cp:lastPrinted>
  <dcterms:created xsi:type="dcterms:W3CDTF">2017-03-23T10:34:48Z</dcterms:created>
  <dcterms:modified xsi:type="dcterms:W3CDTF">2022-01-29T18:42:56Z</dcterms:modified>
</cp:coreProperties>
</file>

<file path=docProps/thumbnail.jpeg>
</file>